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9" r:id="rId3"/>
  </p:sldIdLst>
  <p:sldSz cx="6858000" cy="9906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5C9"/>
    <a:srgbClr val="EBF3FA"/>
    <a:srgbClr val="FFFFFF"/>
    <a:srgbClr val="ECF4FA"/>
    <a:srgbClr val="ECF3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387" autoAdjust="0"/>
    <p:restoredTop sz="94660"/>
  </p:normalViewPr>
  <p:slideViewPr>
    <p:cSldViewPr snapToGrid="0">
      <p:cViewPr>
        <p:scale>
          <a:sx n="100" d="100"/>
          <a:sy n="100" d="100"/>
        </p:scale>
        <p:origin x="312" y="-250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9C1FD-1ABD-461E-B49C-28F10F2C0BA7}" type="datetimeFigureOut">
              <a:rPr kumimoji="1" lang="ja-JP" altLang="en-US" smtClean="0"/>
              <a:t>2017/6/5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963F5-418D-42B6-A07A-61B3E386DD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52256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9C1FD-1ABD-461E-B49C-28F10F2C0BA7}" type="datetimeFigureOut">
              <a:rPr kumimoji="1" lang="ja-JP" altLang="en-US" smtClean="0"/>
              <a:t>2017/6/5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963F5-418D-42B6-A07A-61B3E386DD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20666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9C1FD-1ABD-461E-B49C-28F10F2C0BA7}" type="datetimeFigureOut">
              <a:rPr kumimoji="1" lang="ja-JP" altLang="en-US" smtClean="0"/>
              <a:t>2017/6/5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963F5-418D-42B6-A07A-61B3E386DD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91403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9C1FD-1ABD-461E-B49C-28F10F2C0BA7}" type="datetimeFigureOut">
              <a:rPr kumimoji="1" lang="ja-JP" altLang="en-US" smtClean="0"/>
              <a:t>2017/6/5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963F5-418D-42B6-A07A-61B3E386DD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19369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9C1FD-1ABD-461E-B49C-28F10F2C0BA7}" type="datetimeFigureOut">
              <a:rPr kumimoji="1" lang="ja-JP" altLang="en-US" smtClean="0"/>
              <a:t>2017/6/5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963F5-418D-42B6-A07A-61B3E386DD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25953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9C1FD-1ABD-461E-B49C-28F10F2C0BA7}" type="datetimeFigureOut">
              <a:rPr kumimoji="1" lang="ja-JP" altLang="en-US" smtClean="0"/>
              <a:t>2017/6/5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963F5-418D-42B6-A07A-61B3E386DD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38540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9C1FD-1ABD-461E-B49C-28F10F2C0BA7}" type="datetimeFigureOut">
              <a:rPr kumimoji="1" lang="ja-JP" altLang="en-US" smtClean="0"/>
              <a:t>2017/6/5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963F5-418D-42B6-A07A-61B3E386DD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57134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9C1FD-1ABD-461E-B49C-28F10F2C0BA7}" type="datetimeFigureOut">
              <a:rPr kumimoji="1" lang="ja-JP" altLang="en-US" smtClean="0"/>
              <a:t>2017/6/5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963F5-418D-42B6-A07A-61B3E386DD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9441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9C1FD-1ABD-461E-B49C-28F10F2C0BA7}" type="datetimeFigureOut">
              <a:rPr kumimoji="1" lang="ja-JP" altLang="en-US" smtClean="0"/>
              <a:t>2017/6/5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963F5-418D-42B6-A07A-61B3E386DD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6469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9C1FD-1ABD-461E-B49C-28F10F2C0BA7}" type="datetimeFigureOut">
              <a:rPr kumimoji="1" lang="ja-JP" altLang="en-US" smtClean="0"/>
              <a:t>2017/6/5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963F5-418D-42B6-A07A-61B3E386DD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37818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9C1FD-1ABD-461E-B49C-28F10F2C0BA7}" type="datetimeFigureOut">
              <a:rPr kumimoji="1" lang="ja-JP" altLang="en-US" smtClean="0"/>
              <a:t>2017/6/5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963F5-418D-42B6-A07A-61B3E386DD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78672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49C1FD-1ABD-461E-B49C-28F10F2C0BA7}" type="datetimeFigureOut">
              <a:rPr kumimoji="1" lang="ja-JP" altLang="en-US" smtClean="0"/>
              <a:t>2017/6/5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7963F5-418D-42B6-A07A-61B3E386DD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54724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正方形/長方形 3"/>
          <p:cNvSpPr/>
          <p:nvPr/>
        </p:nvSpPr>
        <p:spPr>
          <a:xfrm>
            <a:off x="0" y="-7620"/>
            <a:ext cx="6858000" cy="990600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grpSp>
        <p:nvGrpSpPr>
          <p:cNvPr id="5" name="グループ化 4"/>
          <p:cNvGrpSpPr/>
          <p:nvPr/>
        </p:nvGrpSpPr>
        <p:grpSpPr>
          <a:xfrm>
            <a:off x="136577" y="86541"/>
            <a:ext cx="811969" cy="707982"/>
            <a:chOff x="858416" y="962511"/>
            <a:chExt cx="1072877" cy="866290"/>
          </a:xfrm>
        </p:grpSpPr>
        <p:sp>
          <p:nvSpPr>
            <p:cNvPr id="6" name="円/楕円 5"/>
            <p:cNvSpPr/>
            <p:nvPr/>
          </p:nvSpPr>
          <p:spPr>
            <a:xfrm>
              <a:off x="858416" y="962511"/>
              <a:ext cx="527993" cy="498102"/>
            </a:xfrm>
            <a:prstGeom prst="ellipse">
              <a:avLst/>
            </a:prstGeom>
            <a:solidFill>
              <a:srgbClr val="0085C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ja-JP" altLang="en-US" dirty="0"/>
            </a:p>
          </p:txBody>
        </p:sp>
        <p:sp>
          <p:nvSpPr>
            <p:cNvPr id="7" name="円/楕円 6"/>
            <p:cNvSpPr/>
            <p:nvPr/>
          </p:nvSpPr>
          <p:spPr>
            <a:xfrm>
              <a:off x="1002590" y="1102998"/>
              <a:ext cx="236415" cy="222230"/>
            </a:xfrm>
            <a:prstGeom prst="ellipse">
              <a:avLst/>
            </a:prstGeom>
            <a:solidFill>
              <a:srgbClr val="ECF4F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ja-JP" altLang="en-US" dirty="0"/>
            </a:p>
          </p:txBody>
        </p:sp>
        <p:sp>
          <p:nvSpPr>
            <p:cNvPr id="8" name="円/楕円 7"/>
            <p:cNvSpPr/>
            <p:nvPr/>
          </p:nvSpPr>
          <p:spPr>
            <a:xfrm>
              <a:off x="1411180" y="962511"/>
              <a:ext cx="520113" cy="498102"/>
            </a:xfrm>
            <a:prstGeom prst="ellipse">
              <a:avLst/>
            </a:prstGeom>
            <a:solidFill>
              <a:srgbClr val="0085C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ja-JP" altLang="en-US" dirty="0"/>
            </a:p>
          </p:txBody>
        </p:sp>
        <p:sp>
          <p:nvSpPr>
            <p:cNvPr id="9" name="円/楕円 8"/>
            <p:cNvSpPr/>
            <p:nvPr/>
          </p:nvSpPr>
          <p:spPr>
            <a:xfrm>
              <a:off x="1550839" y="1102998"/>
              <a:ext cx="236415" cy="222230"/>
            </a:xfrm>
            <a:prstGeom prst="ellipse">
              <a:avLst/>
            </a:prstGeom>
            <a:solidFill>
              <a:srgbClr val="ECF3F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ja-JP" altLang="en-US" dirty="0"/>
            </a:p>
          </p:txBody>
        </p:sp>
        <p:sp>
          <p:nvSpPr>
            <p:cNvPr id="10" name="フリーフォーム 9"/>
            <p:cNvSpPr/>
            <p:nvPr/>
          </p:nvSpPr>
          <p:spPr>
            <a:xfrm>
              <a:off x="1020993" y="1358797"/>
              <a:ext cx="853663" cy="470004"/>
            </a:xfrm>
            <a:custGeom>
              <a:avLst/>
              <a:gdLst>
                <a:gd name="connsiteX0" fmla="*/ 993002 w 993002"/>
                <a:gd name="connsiteY0" fmla="*/ 0 h 584273"/>
                <a:gd name="connsiteX1" fmla="*/ 421829 w 993002"/>
                <a:gd name="connsiteY1" fmla="*/ 584273 h 584273"/>
                <a:gd name="connsiteX2" fmla="*/ 0 w 993002"/>
                <a:gd name="connsiteY2" fmla="*/ 172924 h 584273"/>
                <a:gd name="connsiteX3" fmla="*/ 243665 w 993002"/>
                <a:gd name="connsiteY3" fmla="*/ 141483 h 584273"/>
                <a:gd name="connsiteX4" fmla="*/ 419209 w 993002"/>
                <a:gd name="connsiteY4" fmla="*/ 246285 h 584273"/>
                <a:gd name="connsiteX5" fmla="*/ 571172 w 993002"/>
                <a:gd name="connsiteY5" fmla="*/ 175544 h 584273"/>
                <a:gd name="connsiteX6" fmla="*/ 571172 w 993002"/>
                <a:gd name="connsiteY6" fmla="*/ 68121 h 584273"/>
                <a:gd name="connsiteX7" fmla="*/ 993002 w 993002"/>
                <a:gd name="connsiteY7" fmla="*/ 0 h 584273"/>
                <a:gd name="connsiteX0" fmla="*/ 993002 w 993002"/>
                <a:gd name="connsiteY0" fmla="*/ 0 h 584273"/>
                <a:gd name="connsiteX1" fmla="*/ 421829 w 993002"/>
                <a:gd name="connsiteY1" fmla="*/ 584273 h 584273"/>
                <a:gd name="connsiteX2" fmla="*/ 0 w 993002"/>
                <a:gd name="connsiteY2" fmla="*/ 172924 h 584273"/>
                <a:gd name="connsiteX3" fmla="*/ 243665 w 993002"/>
                <a:gd name="connsiteY3" fmla="*/ 141483 h 584273"/>
                <a:gd name="connsiteX4" fmla="*/ 419209 w 993002"/>
                <a:gd name="connsiteY4" fmla="*/ 246285 h 584273"/>
                <a:gd name="connsiteX5" fmla="*/ 571172 w 993002"/>
                <a:gd name="connsiteY5" fmla="*/ 175544 h 584273"/>
                <a:gd name="connsiteX6" fmla="*/ 571172 w 993002"/>
                <a:gd name="connsiteY6" fmla="*/ 68121 h 584273"/>
                <a:gd name="connsiteX7" fmla="*/ 993002 w 993002"/>
                <a:gd name="connsiteY7" fmla="*/ 0 h 584273"/>
                <a:gd name="connsiteX0" fmla="*/ 993002 w 993002"/>
                <a:gd name="connsiteY0" fmla="*/ 0 h 584273"/>
                <a:gd name="connsiteX1" fmla="*/ 421829 w 993002"/>
                <a:gd name="connsiteY1" fmla="*/ 584273 h 584273"/>
                <a:gd name="connsiteX2" fmla="*/ 0 w 993002"/>
                <a:gd name="connsiteY2" fmla="*/ 172924 h 584273"/>
                <a:gd name="connsiteX3" fmla="*/ 243665 w 993002"/>
                <a:gd name="connsiteY3" fmla="*/ 141483 h 584273"/>
                <a:gd name="connsiteX4" fmla="*/ 419209 w 993002"/>
                <a:gd name="connsiteY4" fmla="*/ 246285 h 584273"/>
                <a:gd name="connsiteX5" fmla="*/ 571172 w 993002"/>
                <a:gd name="connsiteY5" fmla="*/ 175544 h 584273"/>
                <a:gd name="connsiteX6" fmla="*/ 571172 w 993002"/>
                <a:gd name="connsiteY6" fmla="*/ 68121 h 584273"/>
                <a:gd name="connsiteX7" fmla="*/ 993002 w 993002"/>
                <a:gd name="connsiteY7" fmla="*/ 0 h 584273"/>
                <a:gd name="connsiteX0" fmla="*/ 993002 w 993002"/>
                <a:gd name="connsiteY0" fmla="*/ 0 h 584273"/>
                <a:gd name="connsiteX1" fmla="*/ 421829 w 993002"/>
                <a:gd name="connsiteY1" fmla="*/ 584273 h 584273"/>
                <a:gd name="connsiteX2" fmla="*/ 0 w 993002"/>
                <a:gd name="connsiteY2" fmla="*/ 172924 h 584273"/>
                <a:gd name="connsiteX3" fmla="*/ 243665 w 993002"/>
                <a:gd name="connsiteY3" fmla="*/ 141483 h 584273"/>
                <a:gd name="connsiteX4" fmla="*/ 419209 w 993002"/>
                <a:gd name="connsiteY4" fmla="*/ 246285 h 584273"/>
                <a:gd name="connsiteX5" fmla="*/ 571172 w 993002"/>
                <a:gd name="connsiteY5" fmla="*/ 175544 h 584273"/>
                <a:gd name="connsiteX6" fmla="*/ 552823 w 993002"/>
                <a:gd name="connsiteY6" fmla="*/ 62879 h 584273"/>
                <a:gd name="connsiteX7" fmla="*/ 993002 w 993002"/>
                <a:gd name="connsiteY7" fmla="*/ 0 h 584273"/>
                <a:gd name="connsiteX0" fmla="*/ 993002 w 993002"/>
                <a:gd name="connsiteY0" fmla="*/ 0 h 584273"/>
                <a:gd name="connsiteX1" fmla="*/ 421829 w 993002"/>
                <a:gd name="connsiteY1" fmla="*/ 584273 h 584273"/>
                <a:gd name="connsiteX2" fmla="*/ 0 w 993002"/>
                <a:gd name="connsiteY2" fmla="*/ 172924 h 584273"/>
                <a:gd name="connsiteX3" fmla="*/ 243665 w 993002"/>
                <a:gd name="connsiteY3" fmla="*/ 141483 h 584273"/>
                <a:gd name="connsiteX4" fmla="*/ 419209 w 993002"/>
                <a:gd name="connsiteY4" fmla="*/ 246285 h 584273"/>
                <a:gd name="connsiteX5" fmla="*/ 571172 w 993002"/>
                <a:gd name="connsiteY5" fmla="*/ 175544 h 584273"/>
                <a:gd name="connsiteX6" fmla="*/ 552823 w 993002"/>
                <a:gd name="connsiteY6" fmla="*/ 62879 h 584273"/>
                <a:gd name="connsiteX7" fmla="*/ 993002 w 993002"/>
                <a:gd name="connsiteY7" fmla="*/ 0 h 584273"/>
                <a:gd name="connsiteX0" fmla="*/ 993002 w 993002"/>
                <a:gd name="connsiteY0" fmla="*/ 0 h 584273"/>
                <a:gd name="connsiteX1" fmla="*/ 421829 w 993002"/>
                <a:gd name="connsiteY1" fmla="*/ 584273 h 584273"/>
                <a:gd name="connsiteX2" fmla="*/ 0 w 993002"/>
                <a:gd name="connsiteY2" fmla="*/ 172924 h 584273"/>
                <a:gd name="connsiteX3" fmla="*/ 243665 w 993002"/>
                <a:gd name="connsiteY3" fmla="*/ 141483 h 584273"/>
                <a:gd name="connsiteX4" fmla="*/ 419209 w 993002"/>
                <a:gd name="connsiteY4" fmla="*/ 246285 h 584273"/>
                <a:gd name="connsiteX5" fmla="*/ 571172 w 993002"/>
                <a:gd name="connsiteY5" fmla="*/ 175544 h 584273"/>
                <a:gd name="connsiteX6" fmla="*/ 552823 w 993002"/>
                <a:gd name="connsiteY6" fmla="*/ 62879 h 584273"/>
                <a:gd name="connsiteX7" fmla="*/ 993002 w 993002"/>
                <a:gd name="connsiteY7" fmla="*/ 0 h 584273"/>
                <a:gd name="connsiteX0" fmla="*/ 993002 w 993002"/>
                <a:gd name="connsiteY0" fmla="*/ 0 h 584273"/>
                <a:gd name="connsiteX1" fmla="*/ 421829 w 993002"/>
                <a:gd name="connsiteY1" fmla="*/ 584273 h 584273"/>
                <a:gd name="connsiteX2" fmla="*/ 0 w 993002"/>
                <a:gd name="connsiteY2" fmla="*/ 172924 h 584273"/>
                <a:gd name="connsiteX3" fmla="*/ 243665 w 993002"/>
                <a:gd name="connsiteY3" fmla="*/ 141483 h 584273"/>
                <a:gd name="connsiteX4" fmla="*/ 419209 w 993002"/>
                <a:gd name="connsiteY4" fmla="*/ 246285 h 584273"/>
                <a:gd name="connsiteX5" fmla="*/ 571172 w 993002"/>
                <a:gd name="connsiteY5" fmla="*/ 175544 h 584273"/>
                <a:gd name="connsiteX6" fmla="*/ 552823 w 993002"/>
                <a:gd name="connsiteY6" fmla="*/ 62879 h 584273"/>
                <a:gd name="connsiteX7" fmla="*/ 993002 w 993002"/>
                <a:gd name="connsiteY7" fmla="*/ 0 h 584273"/>
                <a:gd name="connsiteX0" fmla="*/ 993002 w 993002"/>
                <a:gd name="connsiteY0" fmla="*/ 0 h 584273"/>
                <a:gd name="connsiteX1" fmla="*/ 421829 w 993002"/>
                <a:gd name="connsiteY1" fmla="*/ 584273 h 584273"/>
                <a:gd name="connsiteX2" fmla="*/ 0 w 993002"/>
                <a:gd name="connsiteY2" fmla="*/ 172924 h 584273"/>
                <a:gd name="connsiteX3" fmla="*/ 243665 w 993002"/>
                <a:gd name="connsiteY3" fmla="*/ 141483 h 584273"/>
                <a:gd name="connsiteX4" fmla="*/ 419209 w 993002"/>
                <a:gd name="connsiteY4" fmla="*/ 246285 h 584273"/>
                <a:gd name="connsiteX5" fmla="*/ 571172 w 993002"/>
                <a:gd name="connsiteY5" fmla="*/ 175544 h 584273"/>
                <a:gd name="connsiteX6" fmla="*/ 552823 w 993002"/>
                <a:gd name="connsiteY6" fmla="*/ 62879 h 584273"/>
                <a:gd name="connsiteX7" fmla="*/ 993002 w 993002"/>
                <a:gd name="connsiteY7" fmla="*/ 0 h 584273"/>
                <a:gd name="connsiteX0" fmla="*/ 993002 w 993002"/>
                <a:gd name="connsiteY0" fmla="*/ 0 h 584273"/>
                <a:gd name="connsiteX1" fmla="*/ 421829 w 993002"/>
                <a:gd name="connsiteY1" fmla="*/ 584273 h 584273"/>
                <a:gd name="connsiteX2" fmla="*/ 0 w 993002"/>
                <a:gd name="connsiteY2" fmla="*/ 172924 h 584273"/>
                <a:gd name="connsiteX3" fmla="*/ 243665 w 993002"/>
                <a:gd name="connsiteY3" fmla="*/ 141483 h 584273"/>
                <a:gd name="connsiteX4" fmla="*/ 411345 w 993002"/>
                <a:gd name="connsiteY4" fmla="*/ 238424 h 584273"/>
                <a:gd name="connsiteX5" fmla="*/ 571172 w 993002"/>
                <a:gd name="connsiteY5" fmla="*/ 175544 h 584273"/>
                <a:gd name="connsiteX6" fmla="*/ 552823 w 993002"/>
                <a:gd name="connsiteY6" fmla="*/ 62879 h 584273"/>
                <a:gd name="connsiteX7" fmla="*/ 993002 w 993002"/>
                <a:gd name="connsiteY7" fmla="*/ 0 h 584273"/>
                <a:gd name="connsiteX0" fmla="*/ 993002 w 993002"/>
                <a:gd name="connsiteY0" fmla="*/ 0 h 584273"/>
                <a:gd name="connsiteX1" fmla="*/ 421829 w 993002"/>
                <a:gd name="connsiteY1" fmla="*/ 584273 h 584273"/>
                <a:gd name="connsiteX2" fmla="*/ 0 w 993002"/>
                <a:gd name="connsiteY2" fmla="*/ 172924 h 584273"/>
                <a:gd name="connsiteX3" fmla="*/ 243665 w 993002"/>
                <a:gd name="connsiteY3" fmla="*/ 141483 h 584273"/>
                <a:gd name="connsiteX4" fmla="*/ 411345 w 993002"/>
                <a:gd name="connsiteY4" fmla="*/ 238424 h 584273"/>
                <a:gd name="connsiteX5" fmla="*/ 571172 w 993002"/>
                <a:gd name="connsiteY5" fmla="*/ 175544 h 584273"/>
                <a:gd name="connsiteX6" fmla="*/ 552823 w 993002"/>
                <a:gd name="connsiteY6" fmla="*/ 62879 h 584273"/>
                <a:gd name="connsiteX7" fmla="*/ 993002 w 993002"/>
                <a:gd name="connsiteY7" fmla="*/ 0 h 584273"/>
                <a:gd name="connsiteX0" fmla="*/ 993002 w 993002"/>
                <a:gd name="connsiteY0" fmla="*/ 0 h 584273"/>
                <a:gd name="connsiteX1" fmla="*/ 421829 w 993002"/>
                <a:gd name="connsiteY1" fmla="*/ 584273 h 584273"/>
                <a:gd name="connsiteX2" fmla="*/ 0 w 993002"/>
                <a:gd name="connsiteY2" fmla="*/ 172924 h 584273"/>
                <a:gd name="connsiteX3" fmla="*/ 243665 w 993002"/>
                <a:gd name="connsiteY3" fmla="*/ 141483 h 584273"/>
                <a:gd name="connsiteX4" fmla="*/ 411345 w 993002"/>
                <a:gd name="connsiteY4" fmla="*/ 238424 h 584273"/>
                <a:gd name="connsiteX5" fmla="*/ 571172 w 993002"/>
                <a:gd name="connsiteY5" fmla="*/ 175544 h 584273"/>
                <a:gd name="connsiteX6" fmla="*/ 552823 w 993002"/>
                <a:gd name="connsiteY6" fmla="*/ 62879 h 584273"/>
                <a:gd name="connsiteX7" fmla="*/ 993002 w 993002"/>
                <a:gd name="connsiteY7" fmla="*/ 0 h 584273"/>
                <a:gd name="connsiteX0" fmla="*/ 993002 w 993002"/>
                <a:gd name="connsiteY0" fmla="*/ 0 h 584273"/>
                <a:gd name="connsiteX1" fmla="*/ 421829 w 993002"/>
                <a:gd name="connsiteY1" fmla="*/ 584273 h 584273"/>
                <a:gd name="connsiteX2" fmla="*/ 0 w 993002"/>
                <a:gd name="connsiteY2" fmla="*/ 172924 h 584273"/>
                <a:gd name="connsiteX3" fmla="*/ 136311 w 993002"/>
                <a:gd name="connsiteY3" fmla="*/ 170325 h 584273"/>
                <a:gd name="connsiteX4" fmla="*/ 243665 w 993002"/>
                <a:gd name="connsiteY4" fmla="*/ 141483 h 584273"/>
                <a:gd name="connsiteX5" fmla="*/ 411345 w 993002"/>
                <a:gd name="connsiteY5" fmla="*/ 238424 h 584273"/>
                <a:gd name="connsiteX6" fmla="*/ 571172 w 993002"/>
                <a:gd name="connsiteY6" fmla="*/ 175544 h 584273"/>
                <a:gd name="connsiteX7" fmla="*/ 552823 w 993002"/>
                <a:gd name="connsiteY7" fmla="*/ 62879 h 584273"/>
                <a:gd name="connsiteX8" fmla="*/ 993002 w 993002"/>
                <a:gd name="connsiteY8" fmla="*/ 0 h 584273"/>
                <a:gd name="connsiteX0" fmla="*/ 1002333 w 1002333"/>
                <a:gd name="connsiteY0" fmla="*/ 0 h 584273"/>
                <a:gd name="connsiteX1" fmla="*/ 431160 w 1002333"/>
                <a:gd name="connsiteY1" fmla="*/ 584273 h 584273"/>
                <a:gd name="connsiteX2" fmla="*/ 9331 w 1002333"/>
                <a:gd name="connsiteY2" fmla="*/ 172924 h 584273"/>
                <a:gd name="connsiteX3" fmla="*/ 145642 w 1002333"/>
                <a:gd name="connsiteY3" fmla="*/ 170325 h 584273"/>
                <a:gd name="connsiteX4" fmla="*/ 252996 w 1002333"/>
                <a:gd name="connsiteY4" fmla="*/ 141483 h 584273"/>
                <a:gd name="connsiteX5" fmla="*/ 420676 w 1002333"/>
                <a:gd name="connsiteY5" fmla="*/ 238424 h 584273"/>
                <a:gd name="connsiteX6" fmla="*/ 580503 w 1002333"/>
                <a:gd name="connsiteY6" fmla="*/ 175544 h 584273"/>
                <a:gd name="connsiteX7" fmla="*/ 562154 w 1002333"/>
                <a:gd name="connsiteY7" fmla="*/ 62879 h 584273"/>
                <a:gd name="connsiteX8" fmla="*/ 1002333 w 1002333"/>
                <a:gd name="connsiteY8" fmla="*/ 0 h 584273"/>
                <a:gd name="connsiteX0" fmla="*/ 993002 w 993002"/>
                <a:gd name="connsiteY0" fmla="*/ 0 h 584273"/>
                <a:gd name="connsiteX1" fmla="*/ 421829 w 993002"/>
                <a:gd name="connsiteY1" fmla="*/ 584273 h 584273"/>
                <a:gd name="connsiteX2" fmla="*/ 0 w 993002"/>
                <a:gd name="connsiteY2" fmla="*/ 172924 h 584273"/>
                <a:gd name="connsiteX3" fmla="*/ 136311 w 993002"/>
                <a:gd name="connsiteY3" fmla="*/ 170325 h 584273"/>
                <a:gd name="connsiteX4" fmla="*/ 243665 w 993002"/>
                <a:gd name="connsiteY4" fmla="*/ 141483 h 584273"/>
                <a:gd name="connsiteX5" fmla="*/ 411345 w 993002"/>
                <a:gd name="connsiteY5" fmla="*/ 238424 h 584273"/>
                <a:gd name="connsiteX6" fmla="*/ 571172 w 993002"/>
                <a:gd name="connsiteY6" fmla="*/ 175544 h 584273"/>
                <a:gd name="connsiteX7" fmla="*/ 552823 w 993002"/>
                <a:gd name="connsiteY7" fmla="*/ 62879 h 584273"/>
                <a:gd name="connsiteX8" fmla="*/ 993002 w 993002"/>
                <a:gd name="connsiteY8" fmla="*/ 0 h 584273"/>
                <a:gd name="connsiteX0" fmla="*/ 993002 w 993002"/>
                <a:gd name="connsiteY0" fmla="*/ 0 h 584273"/>
                <a:gd name="connsiteX1" fmla="*/ 421829 w 993002"/>
                <a:gd name="connsiteY1" fmla="*/ 584273 h 584273"/>
                <a:gd name="connsiteX2" fmla="*/ 0 w 993002"/>
                <a:gd name="connsiteY2" fmla="*/ 172924 h 584273"/>
                <a:gd name="connsiteX3" fmla="*/ 141554 w 993002"/>
                <a:gd name="connsiteY3" fmla="*/ 180807 h 584273"/>
                <a:gd name="connsiteX4" fmla="*/ 243665 w 993002"/>
                <a:gd name="connsiteY4" fmla="*/ 141483 h 584273"/>
                <a:gd name="connsiteX5" fmla="*/ 411345 w 993002"/>
                <a:gd name="connsiteY5" fmla="*/ 238424 h 584273"/>
                <a:gd name="connsiteX6" fmla="*/ 571172 w 993002"/>
                <a:gd name="connsiteY6" fmla="*/ 175544 h 584273"/>
                <a:gd name="connsiteX7" fmla="*/ 552823 w 993002"/>
                <a:gd name="connsiteY7" fmla="*/ 62879 h 584273"/>
                <a:gd name="connsiteX8" fmla="*/ 993002 w 993002"/>
                <a:gd name="connsiteY8" fmla="*/ 0 h 584273"/>
                <a:gd name="connsiteX0" fmla="*/ 993002 w 993002"/>
                <a:gd name="connsiteY0" fmla="*/ 0 h 584273"/>
                <a:gd name="connsiteX1" fmla="*/ 421829 w 993002"/>
                <a:gd name="connsiteY1" fmla="*/ 584273 h 584273"/>
                <a:gd name="connsiteX2" fmla="*/ 0 w 993002"/>
                <a:gd name="connsiteY2" fmla="*/ 172924 h 584273"/>
                <a:gd name="connsiteX3" fmla="*/ 141554 w 993002"/>
                <a:gd name="connsiteY3" fmla="*/ 180807 h 584273"/>
                <a:gd name="connsiteX4" fmla="*/ 243665 w 993002"/>
                <a:gd name="connsiteY4" fmla="*/ 141483 h 584273"/>
                <a:gd name="connsiteX5" fmla="*/ 411345 w 993002"/>
                <a:gd name="connsiteY5" fmla="*/ 238424 h 584273"/>
                <a:gd name="connsiteX6" fmla="*/ 571172 w 993002"/>
                <a:gd name="connsiteY6" fmla="*/ 175544 h 584273"/>
                <a:gd name="connsiteX7" fmla="*/ 552823 w 993002"/>
                <a:gd name="connsiteY7" fmla="*/ 62879 h 584273"/>
                <a:gd name="connsiteX8" fmla="*/ 993002 w 993002"/>
                <a:gd name="connsiteY8" fmla="*/ 0 h 584273"/>
                <a:gd name="connsiteX0" fmla="*/ 993002 w 993002"/>
                <a:gd name="connsiteY0" fmla="*/ 0 h 584273"/>
                <a:gd name="connsiteX1" fmla="*/ 421829 w 993002"/>
                <a:gd name="connsiteY1" fmla="*/ 584273 h 584273"/>
                <a:gd name="connsiteX2" fmla="*/ 0 w 993002"/>
                <a:gd name="connsiteY2" fmla="*/ 172924 h 584273"/>
                <a:gd name="connsiteX3" fmla="*/ 131069 w 993002"/>
                <a:gd name="connsiteY3" fmla="*/ 175566 h 584273"/>
                <a:gd name="connsiteX4" fmla="*/ 243665 w 993002"/>
                <a:gd name="connsiteY4" fmla="*/ 141483 h 584273"/>
                <a:gd name="connsiteX5" fmla="*/ 411345 w 993002"/>
                <a:gd name="connsiteY5" fmla="*/ 238424 h 584273"/>
                <a:gd name="connsiteX6" fmla="*/ 571172 w 993002"/>
                <a:gd name="connsiteY6" fmla="*/ 175544 h 584273"/>
                <a:gd name="connsiteX7" fmla="*/ 552823 w 993002"/>
                <a:gd name="connsiteY7" fmla="*/ 62879 h 584273"/>
                <a:gd name="connsiteX8" fmla="*/ 993002 w 993002"/>
                <a:gd name="connsiteY8" fmla="*/ 0 h 584273"/>
                <a:gd name="connsiteX0" fmla="*/ 993002 w 993002"/>
                <a:gd name="connsiteY0" fmla="*/ 0 h 584273"/>
                <a:gd name="connsiteX1" fmla="*/ 421829 w 993002"/>
                <a:gd name="connsiteY1" fmla="*/ 584273 h 584273"/>
                <a:gd name="connsiteX2" fmla="*/ 0 w 993002"/>
                <a:gd name="connsiteY2" fmla="*/ 172924 h 584273"/>
                <a:gd name="connsiteX3" fmla="*/ 131069 w 993002"/>
                <a:gd name="connsiteY3" fmla="*/ 175566 h 584273"/>
                <a:gd name="connsiteX4" fmla="*/ 243665 w 993002"/>
                <a:gd name="connsiteY4" fmla="*/ 141483 h 584273"/>
                <a:gd name="connsiteX5" fmla="*/ 411345 w 993002"/>
                <a:gd name="connsiteY5" fmla="*/ 238424 h 584273"/>
                <a:gd name="connsiteX6" fmla="*/ 571172 w 993002"/>
                <a:gd name="connsiteY6" fmla="*/ 175544 h 584273"/>
                <a:gd name="connsiteX7" fmla="*/ 552823 w 993002"/>
                <a:gd name="connsiteY7" fmla="*/ 62879 h 584273"/>
                <a:gd name="connsiteX8" fmla="*/ 993002 w 993002"/>
                <a:gd name="connsiteY8" fmla="*/ 0 h 584273"/>
                <a:gd name="connsiteX0" fmla="*/ 993002 w 993002"/>
                <a:gd name="connsiteY0" fmla="*/ 0 h 584273"/>
                <a:gd name="connsiteX1" fmla="*/ 421829 w 993002"/>
                <a:gd name="connsiteY1" fmla="*/ 584273 h 584273"/>
                <a:gd name="connsiteX2" fmla="*/ 0 w 993002"/>
                <a:gd name="connsiteY2" fmla="*/ 172924 h 584273"/>
                <a:gd name="connsiteX3" fmla="*/ 131069 w 993002"/>
                <a:gd name="connsiteY3" fmla="*/ 175566 h 584273"/>
                <a:gd name="connsiteX4" fmla="*/ 243665 w 993002"/>
                <a:gd name="connsiteY4" fmla="*/ 141483 h 584273"/>
                <a:gd name="connsiteX5" fmla="*/ 411345 w 993002"/>
                <a:gd name="connsiteY5" fmla="*/ 238424 h 584273"/>
                <a:gd name="connsiteX6" fmla="*/ 563308 w 993002"/>
                <a:gd name="connsiteY6" fmla="*/ 172924 h 584273"/>
                <a:gd name="connsiteX7" fmla="*/ 552823 w 993002"/>
                <a:gd name="connsiteY7" fmla="*/ 62879 h 584273"/>
                <a:gd name="connsiteX8" fmla="*/ 993002 w 993002"/>
                <a:gd name="connsiteY8" fmla="*/ 0 h 584273"/>
                <a:gd name="connsiteX0" fmla="*/ 993002 w 993002"/>
                <a:gd name="connsiteY0" fmla="*/ 0 h 584273"/>
                <a:gd name="connsiteX1" fmla="*/ 421829 w 993002"/>
                <a:gd name="connsiteY1" fmla="*/ 584273 h 584273"/>
                <a:gd name="connsiteX2" fmla="*/ 0 w 993002"/>
                <a:gd name="connsiteY2" fmla="*/ 172924 h 584273"/>
                <a:gd name="connsiteX3" fmla="*/ 131069 w 993002"/>
                <a:gd name="connsiteY3" fmla="*/ 175566 h 584273"/>
                <a:gd name="connsiteX4" fmla="*/ 243665 w 993002"/>
                <a:gd name="connsiteY4" fmla="*/ 141483 h 584273"/>
                <a:gd name="connsiteX5" fmla="*/ 411345 w 993002"/>
                <a:gd name="connsiteY5" fmla="*/ 238424 h 584273"/>
                <a:gd name="connsiteX6" fmla="*/ 563308 w 993002"/>
                <a:gd name="connsiteY6" fmla="*/ 172924 h 584273"/>
                <a:gd name="connsiteX7" fmla="*/ 552823 w 993002"/>
                <a:gd name="connsiteY7" fmla="*/ 62879 h 584273"/>
                <a:gd name="connsiteX8" fmla="*/ 993002 w 993002"/>
                <a:gd name="connsiteY8" fmla="*/ 0 h 584273"/>
                <a:gd name="connsiteX0" fmla="*/ 993002 w 993002"/>
                <a:gd name="connsiteY0" fmla="*/ 0 h 584273"/>
                <a:gd name="connsiteX1" fmla="*/ 421829 w 993002"/>
                <a:gd name="connsiteY1" fmla="*/ 584273 h 584273"/>
                <a:gd name="connsiteX2" fmla="*/ 0 w 993002"/>
                <a:gd name="connsiteY2" fmla="*/ 172924 h 584273"/>
                <a:gd name="connsiteX3" fmla="*/ 131069 w 993002"/>
                <a:gd name="connsiteY3" fmla="*/ 175566 h 584273"/>
                <a:gd name="connsiteX4" fmla="*/ 243665 w 993002"/>
                <a:gd name="connsiteY4" fmla="*/ 141483 h 584273"/>
                <a:gd name="connsiteX5" fmla="*/ 411345 w 993002"/>
                <a:gd name="connsiteY5" fmla="*/ 238424 h 584273"/>
                <a:gd name="connsiteX6" fmla="*/ 563308 w 993002"/>
                <a:gd name="connsiteY6" fmla="*/ 172924 h 584273"/>
                <a:gd name="connsiteX7" fmla="*/ 552823 w 993002"/>
                <a:gd name="connsiteY7" fmla="*/ 62879 h 584273"/>
                <a:gd name="connsiteX8" fmla="*/ 993002 w 993002"/>
                <a:gd name="connsiteY8" fmla="*/ 0 h 584273"/>
                <a:gd name="connsiteX0" fmla="*/ 993002 w 993002"/>
                <a:gd name="connsiteY0" fmla="*/ 0 h 584273"/>
                <a:gd name="connsiteX1" fmla="*/ 421829 w 993002"/>
                <a:gd name="connsiteY1" fmla="*/ 584273 h 584273"/>
                <a:gd name="connsiteX2" fmla="*/ 0 w 993002"/>
                <a:gd name="connsiteY2" fmla="*/ 172924 h 584273"/>
                <a:gd name="connsiteX3" fmla="*/ 131069 w 993002"/>
                <a:gd name="connsiteY3" fmla="*/ 175566 h 584273"/>
                <a:gd name="connsiteX4" fmla="*/ 243665 w 993002"/>
                <a:gd name="connsiteY4" fmla="*/ 141483 h 584273"/>
                <a:gd name="connsiteX5" fmla="*/ 411345 w 993002"/>
                <a:gd name="connsiteY5" fmla="*/ 238424 h 584273"/>
                <a:gd name="connsiteX6" fmla="*/ 552823 w 993002"/>
                <a:gd name="connsiteY6" fmla="*/ 62879 h 584273"/>
                <a:gd name="connsiteX7" fmla="*/ 993002 w 993002"/>
                <a:gd name="connsiteY7" fmla="*/ 0 h 584273"/>
                <a:gd name="connsiteX0" fmla="*/ 993002 w 993002"/>
                <a:gd name="connsiteY0" fmla="*/ 0 h 584273"/>
                <a:gd name="connsiteX1" fmla="*/ 421829 w 993002"/>
                <a:gd name="connsiteY1" fmla="*/ 584273 h 584273"/>
                <a:gd name="connsiteX2" fmla="*/ 0 w 993002"/>
                <a:gd name="connsiteY2" fmla="*/ 172924 h 584273"/>
                <a:gd name="connsiteX3" fmla="*/ 131069 w 993002"/>
                <a:gd name="connsiteY3" fmla="*/ 175566 h 584273"/>
                <a:gd name="connsiteX4" fmla="*/ 243665 w 993002"/>
                <a:gd name="connsiteY4" fmla="*/ 141483 h 584273"/>
                <a:gd name="connsiteX5" fmla="*/ 552823 w 993002"/>
                <a:gd name="connsiteY5" fmla="*/ 62879 h 584273"/>
                <a:gd name="connsiteX6" fmla="*/ 993002 w 993002"/>
                <a:gd name="connsiteY6" fmla="*/ 0 h 584273"/>
                <a:gd name="connsiteX0" fmla="*/ 993002 w 993002"/>
                <a:gd name="connsiteY0" fmla="*/ 0 h 584273"/>
                <a:gd name="connsiteX1" fmla="*/ 421829 w 993002"/>
                <a:gd name="connsiteY1" fmla="*/ 584273 h 584273"/>
                <a:gd name="connsiteX2" fmla="*/ 0 w 993002"/>
                <a:gd name="connsiteY2" fmla="*/ 172924 h 584273"/>
                <a:gd name="connsiteX3" fmla="*/ 131069 w 993002"/>
                <a:gd name="connsiteY3" fmla="*/ 175566 h 584273"/>
                <a:gd name="connsiteX4" fmla="*/ 243665 w 993002"/>
                <a:gd name="connsiteY4" fmla="*/ 141483 h 584273"/>
                <a:gd name="connsiteX5" fmla="*/ 587180 w 993002"/>
                <a:gd name="connsiteY5" fmla="*/ 68120 h 584273"/>
                <a:gd name="connsiteX6" fmla="*/ 993002 w 993002"/>
                <a:gd name="connsiteY6" fmla="*/ 0 h 584273"/>
                <a:gd name="connsiteX0" fmla="*/ 1032323 w 1032323"/>
                <a:gd name="connsiteY0" fmla="*/ 0 h 584273"/>
                <a:gd name="connsiteX1" fmla="*/ 461150 w 1032323"/>
                <a:gd name="connsiteY1" fmla="*/ 584273 h 584273"/>
                <a:gd name="connsiteX2" fmla="*/ 0 w 1032323"/>
                <a:gd name="connsiteY2" fmla="*/ 141479 h 584273"/>
                <a:gd name="connsiteX3" fmla="*/ 170390 w 1032323"/>
                <a:gd name="connsiteY3" fmla="*/ 175566 h 584273"/>
                <a:gd name="connsiteX4" fmla="*/ 282986 w 1032323"/>
                <a:gd name="connsiteY4" fmla="*/ 141483 h 584273"/>
                <a:gd name="connsiteX5" fmla="*/ 626501 w 1032323"/>
                <a:gd name="connsiteY5" fmla="*/ 68120 h 584273"/>
                <a:gd name="connsiteX6" fmla="*/ 1032323 w 1032323"/>
                <a:gd name="connsiteY6" fmla="*/ 0 h 584273"/>
                <a:gd name="connsiteX0" fmla="*/ 1032323 w 1032323"/>
                <a:gd name="connsiteY0" fmla="*/ 0 h 584273"/>
                <a:gd name="connsiteX1" fmla="*/ 461150 w 1032323"/>
                <a:gd name="connsiteY1" fmla="*/ 584273 h 584273"/>
                <a:gd name="connsiteX2" fmla="*/ 0 w 1032323"/>
                <a:gd name="connsiteY2" fmla="*/ 141479 h 584273"/>
                <a:gd name="connsiteX3" fmla="*/ 170390 w 1032323"/>
                <a:gd name="connsiteY3" fmla="*/ 175566 h 584273"/>
                <a:gd name="connsiteX4" fmla="*/ 282986 w 1032323"/>
                <a:gd name="connsiteY4" fmla="*/ 141483 h 584273"/>
                <a:gd name="connsiteX5" fmla="*/ 626501 w 1032323"/>
                <a:gd name="connsiteY5" fmla="*/ 68120 h 584273"/>
                <a:gd name="connsiteX6" fmla="*/ 1032323 w 1032323"/>
                <a:gd name="connsiteY6" fmla="*/ 0 h 584273"/>
                <a:gd name="connsiteX0" fmla="*/ 1032323 w 1032323"/>
                <a:gd name="connsiteY0" fmla="*/ 0 h 584273"/>
                <a:gd name="connsiteX1" fmla="*/ 461150 w 1032323"/>
                <a:gd name="connsiteY1" fmla="*/ 584273 h 584273"/>
                <a:gd name="connsiteX2" fmla="*/ 0 w 1032323"/>
                <a:gd name="connsiteY2" fmla="*/ 141479 h 584273"/>
                <a:gd name="connsiteX3" fmla="*/ 170390 w 1032323"/>
                <a:gd name="connsiteY3" fmla="*/ 157224 h 584273"/>
                <a:gd name="connsiteX4" fmla="*/ 282986 w 1032323"/>
                <a:gd name="connsiteY4" fmla="*/ 141483 h 584273"/>
                <a:gd name="connsiteX5" fmla="*/ 626501 w 1032323"/>
                <a:gd name="connsiteY5" fmla="*/ 68120 h 584273"/>
                <a:gd name="connsiteX6" fmla="*/ 1032323 w 1032323"/>
                <a:gd name="connsiteY6" fmla="*/ 0 h 584273"/>
                <a:gd name="connsiteX0" fmla="*/ 1032323 w 1032323"/>
                <a:gd name="connsiteY0" fmla="*/ 0 h 584273"/>
                <a:gd name="connsiteX1" fmla="*/ 461150 w 1032323"/>
                <a:gd name="connsiteY1" fmla="*/ 584273 h 584273"/>
                <a:gd name="connsiteX2" fmla="*/ 0 w 1032323"/>
                <a:gd name="connsiteY2" fmla="*/ 141479 h 584273"/>
                <a:gd name="connsiteX3" fmla="*/ 170390 w 1032323"/>
                <a:gd name="connsiteY3" fmla="*/ 157224 h 584273"/>
                <a:gd name="connsiteX4" fmla="*/ 282986 w 1032323"/>
                <a:gd name="connsiteY4" fmla="*/ 141483 h 584273"/>
                <a:gd name="connsiteX5" fmla="*/ 626501 w 1032323"/>
                <a:gd name="connsiteY5" fmla="*/ 68120 h 584273"/>
                <a:gd name="connsiteX6" fmla="*/ 1032323 w 1032323"/>
                <a:gd name="connsiteY6" fmla="*/ 0 h 584273"/>
                <a:gd name="connsiteX0" fmla="*/ 1032323 w 1032323"/>
                <a:gd name="connsiteY0" fmla="*/ 0 h 584273"/>
                <a:gd name="connsiteX1" fmla="*/ 461150 w 1032323"/>
                <a:gd name="connsiteY1" fmla="*/ 584273 h 584273"/>
                <a:gd name="connsiteX2" fmla="*/ 0 w 1032323"/>
                <a:gd name="connsiteY2" fmla="*/ 141479 h 584273"/>
                <a:gd name="connsiteX3" fmla="*/ 170390 w 1032323"/>
                <a:gd name="connsiteY3" fmla="*/ 157224 h 584273"/>
                <a:gd name="connsiteX4" fmla="*/ 282986 w 1032323"/>
                <a:gd name="connsiteY4" fmla="*/ 141483 h 584273"/>
                <a:gd name="connsiteX5" fmla="*/ 626501 w 1032323"/>
                <a:gd name="connsiteY5" fmla="*/ 68120 h 584273"/>
                <a:gd name="connsiteX6" fmla="*/ 1032323 w 1032323"/>
                <a:gd name="connsiteY6" fmla="*/ 0 h 584273"/>
                <a:gd name="connsiteX0" fmla="*/ 1032323 w 1032323"/>
                <a:gd name="connsiteY0" fmla="*/ 0 h 584273"/>
                <a:gd name="connsiteX1" fmla="*/ 461150 w 1032323"/>
                <a:gd name="connsiteY1" fmla="*/ 584273 h 584273"/>
                <a:gd name="connsiteX2" fmla="*/ 0 w 1032323"/>
                <a:gd name="connsiteY2" fmla="*/ 141479 h 584273"/>
                <a:gd name="connsiteX3" fmla="*/ 170390 w 1032323"/>
                <a:gd name="connsiteY3" fmla="*/ 157224 h 584273"/>
                <a:gd name="connsiteX4" fmla="*/ 293755 w 1032323"/>
                <a:gd name="connsiteY4" fmla="*/ 126571 h 584273"/>
                <a:gd name="connsiteX5" fmla="*/ 626501 w 1032323"/>
                <a:gd name="connsiteY5" fmla="*/ 68120 h 584273"/>
                <a:gd name="connsiteX6" fmla="*/ 1032323 w 1032323"/>
                <a:gd name="connsiteY6" fmla="*/ 0 h 584273"/>
                <a:gd name="connsiteX0" fmla="*/ 1032323 w 1032323"/>
                <a:gd name="connsiteY0" fmla="*/ 0 h 584273"/>
                <a:gd name="connsiteX1" fmla="*/ 461150 w 1032323"/>
                <a:gd name="connsiteY1" fmla="*/ 584273 h 584273"/>
                <a:gd name="connsiteX2" fmla="*/ 0 w 1032323"/>
                <a:gd name="connsiteY2" fmla="*/ 141479 h 584273"/>
                <a:gd name="connsiteX3" fmla="*/ 170390 w 1032323"/>
                <a:gd name="connsiteY3" fmla="*/ 157224 h 584273"/>
                <a:gd name="connsiteX4" fmla="*/ 293755 w 1032323"/>
                <a:gd name="connsiteY4" fmla="*/ 126571 h 584273"/>
                <a:gd name="connsiteX5" fmla="*/ 626501 w 1032323"/>
                <a:gd name="connsiteY5" fmla="*/ 68120 h 584273"/>
                <a:gd name="connsiteX6" fmla="*/ 1032323 w 1032323"/>
                <a:gd name="connsiteY6" fmla="*/ 0 h 584273"/>
                <a:gd name="connsiteX0" fmla="*/ 1032323 w 1032323"/>
                <a:gd name="connsiteY0" fmla="*/ 0 h 584273"/>
                <a:gd name="connsiteX1" fmla="*/ 461150 w 1032323"/>
                <a:gd name="connsiteY1" fmla="*/ 584273 h 584273"/>
                <a:gd name="connsiteX2" fmla="*/ 0 w 1032323"/>
                <a:gd name="connsiteY2" fmla="*/ 141479 h 584273"/>
                <a:gd name="connsiteX3" fmla="*/ 170390 w 1032323"/>
                <a:gd name="connsiteY3" fmla="*/ 165085 h 584273"/>
                <a:gd name="connsiteX4" fmla="*/ 293755 w 1032323"/>
                <a:gd name="connsiteY4" fmla="*/ 126571 h 584273"/>
                <a:gd name="connsiteX5" fmla="*/ 626501 w 1032323"/>
                <a:gd name="connsiteY5" fmla="*/ 68120 h 584273"/>
                <a:gd name="connsiteX6" fmla="*/ 1032323 w 1032323"/>
                <a:gd name="connsiteY6" fmla="*/ 0 h 5842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32323" h="584273">
                  <a:moveTo>
                    <a:pt x="1032323" y="0"/>
                  </a:moveTo>
                  <a:lnTo>
                    <a:pt x="461150" y="584273"/>
                  </a:lnTo>
                  <a:lnTo>
                    <a:pt x="0" y="141479"/>
                  </a:lnTo>
                  <a:cubicBezTo>
                    <a:pt x="72973" y="164201"/>
                    <a:pt x="121431" y="167570"/>
                    <a:pt x="170390" y="165085"/>
                  </a:cubicBezTo>
                  <a:cubicBezTo>
                    <a:pt x="219349" y="162600"/>
                    <a:pt x="259718" y="139679"/>
                    <a:pt x="293755" y="126571"/>
                  </a:cubicBezTo>
                  <a:cubicBezTo>
                    <a:pt x="364047" y="107790"/>
                    <a:pt x="501612" y="91701"/>
                    <a:pt x="626501" y="68120"/>
                  </a:cubicBezTo>
                  <a:lnTo>
                    <a:pt x="1032323" y="0"/>
                  </a:lnTo>
                  <a:close/>
                </a:path>
              </a:pathLst>
            </a:custGeom>
            <a:solidFill>
              <a:srgbClr val="0085C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ja-JP" altLang="en-US" dirty="0"/>
            </a:p>
          </p:txBody>
        </p:sp>
        <p:sp>
          <p:nvSpPr>
            <p:cNvPr id="11" name="パイ 10"/>
            <p:cNvSpPr/>
            <p:nvPr/>
          </p:nvSpPr>
          <p:spPr>
            <a:xfrm>
              <a:off x="1263776" y="1257618"/>
              <a:ext cx="262292" cy="269231"/>
            </a:xfrm>
            <a:prstGeom prst="pie">
              <a:avLst>
                <a:gd name="adj1" fmla="val 674783"/>
                <a:gd name="adj2" fmla="val 9388433"/>
              </a:avLst>
            </a:prstGeom>
            <a:solidFill>
              <a:srgbClr val="EBF3F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ja-JP" altLang="en-US" dirty="0"/>
            </a:p>
          </p:txBody>
        </p:sp>
      </p:grpSp>
      <p:sp>
        <p:nvSpPr>
          <p:cNvPr id="12" name="テキスト ボックス 11"/>
          <p:cNvSpPr txBox="1"/>
          <p:nvPr/>
        </p:nvSpPr>
        <p:spPr>
          <a:xfrm>
            <a:off x="996081" y="5473"/>
            <a:ext cx="456594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85C9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大阪ガス㈱</a:t>
            </a:r>
            <a:endParaRPr kumimoji="1" lang="ja-JP" altLang="en-US" sz="4400" b="1" dirty="0">
              <a:ln w="9525">
                <a:solidFill>
                  <a:schemeClr val="bg1"/>
                </a:solidFill>
                <a:prstDash val="solid"/>
              </a:ln>
              <a:solidFill>
                <a:srgbClr val="0085C9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1046660" y="718791"/>
            <a:ext cx="58106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85C9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オープンイノベーション</a:t>
            </a:r>
            <a:endParaRPr kumimoji="1" lang="ja-JP" altLang="en-US" sz="4400" b="1" dirty="0">
              <a:ln w="9525">
                <a:solidFill>
                  <a:schemeClr val="bg1"/>
                </a:solidFill>
                <a:prstDash val="solid"/>
              </a:ln>
              <a:solidFill>
                <a:srgbClr val="0085C9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4406729" y="1552600"/>
            <a:ext cx="2440968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 smtClean="0"/>
              <a:t>主催：中部経済産業局</a:t>
            </a:r>
            <a:endParaRPr kumimoji="1" lang="en-US" altLang="ja-JP" sz="1400" b="1" dirty="0" smtClean="0"/>
          </a:p>
          <a:p>
            <a:r>
              <a:rPr lang="ja-JP" altLang="en-US" sz="1400" b="1" dirty="0" smtClean="0"/>
              <a:t>協力：大阪ガス株式会社</a:t>
            </a:r>
            <a:endParaRPr lang="en-US" altLang="ja-JP" sz="1400" b="1" dirty="0" smtClean="0"/>
          </a:p>
          <a:p>
            <a:pPr>
              <a:spcBef>
                <a:spcPts val="600"/>
              </a:spcBef>
            </a:pPr>
            <a:r>
              <a:rPr kumimoji="1" lang="ja-JP" altLang="en-US" sz="1100" b="1" dirty="0" smtClean="0"/>
              <a:t>事務局：公益財団法人</a:t>
            </a:r>
            <a:endParaRPr kumimoji="1" lang="en-US" altLang="ja-JP" sz="1100" b="1" dirty="0" smtClean="0"/>
          </a:p>
          <a:p>
            <a:r>
              <a:rPr lang="ja-JP" altLang="en-US" sz="1100" b="1" dirty="0"/>
              <a:t>　</a:t>
            </a:r>
            <a:r>
              <a:rPr lang="ja-JP" altLang="en-US" sz="1100" b="1" dirty="0" smtClean="0"/>
              <a:t>　　　　　</a:t>
            </a:r>
            <a:r>
              <a:rPr kumimoji="1" lang="ja-JP" altLang="en-US" sz="1100" b="1" dirty="0" smtClean="0"/>
              <a:t>国際環境技術移転センター</a:t>
            </a:r>
            <a:endParaRPr kumimoji="1" lang="ja-JP" altLang="en-US" sz="1100" b="1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-8701" y="1800000"/>
            <a:ext cx="5576208" cy="126188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sz="3200" b="1" dirty="0" smtClean="0">
                <a:ln w="25400">
                  <a:solidFill>
                    <a:srgbClr val="FF0000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大阪ガス㈱と事業展開、</a:t>
            </a:r>
            <a:endParaRPr kumimoji="1" lang="en-US" altLang="ja-JP" sz="3200" b="1" dirty="0" smtClean="0">
              <a:ln w="25400">
                <a:solidFill>
                  <a:srgbClr val="FF0000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  <a:p>
            <a:r>
              <a:rPr kumimoji="1" lang="ja-JP" altLang="en-US" sz="3200" b="1" dirty="0" smtClean="0">
                <a:ln w="25400">
                  <a:solidFill>
                    <a:srgbClr val="FF0000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技術開発を進めるチャンス</a:t>
            </a:r>
            <a:r>
              <a:rPr kumimoji="1" lang="en-US" altLang="ja-JP" sz="4400" b="1" i="1" dirty="0" smtClean="0">
                <a:ln w="25400">
                  <a:solidFill>
                    <a:srgbClr val="FF0000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!!</a:t>
            </a:r>
            <a:endParaRPr kumimoji="1" lang="ja-JP" altLang="en-US" sz="4400" b="1" i="1" dirty="0">
              <a:ln w="25400">
                <a:solidFill>
                  <a:srgbClr val="FF0000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345855" y="3060000"/>
            <a:ext cx="61224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b="1" dirty="0"/>
              <a:t>中部経済産業局では</a:t>
            </a:r>
            <a:r>
              <a:rPr lang="ja-JP" altLang="en-US" sz="1600" b="1" dirty="0" smtClean="0"/>
              <a:t>、オープンイノベーションを通じ、中部圏内外の大手企業と中部圏の企業のマッチングを支援してお</a:t>
            </a:r>
            <a:r>
              <a:rPr lang="ja-JP" altLang="en-US" sz="1600" b="1" dirty="0"/>
              <a:t>り</a:t>
            </a:r>
            <a:r>
              <a:rPr lang="ja-JP" altLang="en-US" sz="1600" b="1" dirty="0" smtClean="0"/>
              <a:t>ます。</a:t>
            </a:r>
            <a:endParaRPr kumimoji="1" lang="ja-JP" altLang="en-US" sz="1600" b="1" dirty="0"/>
          </a:p>
        </p:txBody>
      </p:sp>
      <p:sp>
        <p:nvSpPr>
          <p:cNvPr id="20" name="角丸四角形 19"/>
          <p:cNvSpPr/>
          <p:nvPr/>
        </p:nvSpPr>
        <p:spPr>
          <a:xfrm>
            <a:off x="72000" y="3708000"/>
            <a:ext cx="6674961" cy="3177295"/>
          </a:xfrm>
          <a:prstGeom prst="roundRect">
            <a:avLst>
              <a:gd name="adj" fmla="val 7096"/>
            </a:avLst>
          </a:prstGeom>
          <a:solidFill>
            <a:schemeClr val="bg1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91316" y="4336978"/>
            <a:ext cx="3874140" cy="25299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kumimoji="1" lang="ja-JP" altLang="en-US" sz="1200" b="1" dirty="0" smtClean="0">
                <a:latin typeface="+mn-ea"/>
              </a:rPr>
              <a:t>日時：平成２９年</a:t>
            </a:r>
            <a:r>
              <a:rPr lang="ja-JP" altLang="en-US" sz="1200" b="1" dirty="0" smtClean="0">
                <a:latin typeface="+mn-ea"/>
              </a:rPr>
              <a:t>７</a:t>
            </a:r>
            <a:r>
              <a:rPr kumimoji="1" lang="ja-JP" altLang="en-US" sz="1200" b="1" dirty="0" smtClean="0">
                <a:latin typeface="+mn-ea"/>
              </a:rPr>
              <a:t>月３１日（月）　</a:t>
            </a:r>
            <a:r>
              <a:rPr kumimoji="1" lang="en-US" altLang="ja-JP" sz="1200" b="1" dirty="0" smtClean="0">
                <a:latin typeface="+mn-ea"/>
              </a:rPr>
              <a:t>14:00 </a:t>
            </a:r>
            <a:r>
              <a:rPr kumimoji="1" lang="ja-JP" altLang="en-US" sz="1200" b="1" dirty="0" smtClean="0">
                <a:latin typeface="+mn-ea"/>
              </a:rPr>
              <a:t>～ </a:t>
            </a:r>
            <a:r>
              <a:rPr kumimoji="1" lang="en-US" altLang="ja-JP" sz="1200" b="1" dirty="0" smtClean="0">
                <a:latin typeface="+mn-ea"/>
              </a:rPr>
              <a:t>16:30</a:t>
            </a:r>
          </a:p>
          <a:p>
            <a:pPr>
              <a:lnSpc>
                <a:spcPct val="120000"/>
              </a:lnSpc>
            </a:pPr>
            <a:r>
              <a:rPr lang="ja-JP" altLang="en-US" sz="1200" b="1" dirty="0">
                <a:latin typeface="+mn-ea"/>
              </a:rPr>
              <a:t>　</a:t>
            </a:r>
            <a:r>
              <a:rPr lang="ja-JP" altLang="en-US" sz="1200" b="1" dirty="0" smtClean="0">
                <a:latin typeface="+mn-ea"/>
              </a:rPr>
              <a:t>　　　　　　　　　　　　　　　　　　　　（</a:t>
            </a:r>
            <a:r>
              <a:rPr lang="en-US" altLang="ja-JP" sz="1200" b="1" dirty="0" smtClean="0">
                <a:latin typeface="+mn-ea"/>
              </a:rPr>
              <a:t>13</a:t>
            </a:r>
            <a:r>
              <a:rPr lang="ja-JP" altLang="en-US" sz="1200" b="1" dirty="0" smtClean="0">
                <a:latin typeface="+mn-ea"/>
              </a:rPr>
              <a:t>：</a:t>
            </a:r>
            <a:r>
              <a:rPr lang="en-US" altLang="ja-JP" sz="1200" b="1" dirty="0" smtClean="0">
                <a:latin typeface="+mn-ea"/>
              </a:rPr>
              <a:t>30</a:t>
            </a:r>
            <a:r>
              <a:rPr lang="ja-JP" altLang="en-US" sz="1200" b="1" dirty="0" smtClean="0">
                <a:latin typeface="+mn-ea"/>
              </a:rPr>
              <a:t>受付開始）</a:t>
            </a:r>
            <a:endParaRPr kumimoji="1" lang="en-US" altLang="ja-JP" sz="1200" b="1" dirty="0" smtClean="0">
              <a:latin typeface="+mn-ea"/>
            </a:endParaRPr>
          </a:p>
          <a:p>
            <a:pPr>
              <a:lnSpc>
                <a:spcPct val="120000"/>
              </a:lnSpc>
            </a:pPr>
            <a:r>
              <a:rPr lang="ja-JP" altLang="en-US" sz="1200" b="1" dirty="0" smtClean="0">
                <a:latin typeface="+mn-ea"/>
              </a:rPr>
              <a:t>場所：名古屋栄ビルディング</a:t>
            </a:r>
            <a:r>
              <a:rPr kumimoji="1" lang="ja-JP" altLang="en-US" sz="1200" b="1" dirty="0" smtClean="0">
                <a:latin typeface="+mn-ea"/>
              </a:rPr>
              <a:t>１２階　特別会議室</a:t>
            </a:r>
            <a:endParaRPr kumimoji="1" lang="en-US" altLang="ja-JP" sz="1200" b="1" dirty="0" smtClean="0">
              <a:latin typeface="+mn-ea"/>
            </a:endParaRPr>
          </a:p>
          <a:p>
            <a:pPr>
              <a:lnSpc>
                <a:spcPct val="120000"/>
              </a:lnSpc>
            </a:pPr>
            <a:r>
              <a:rPr lang="ja-JP" altLang="en-US" sz="1200" b="1" dirty="0">
                <a:latin typeface="+mn-ea"/>
              </a:rPr>
              <a:t>　</a:t>
            </a:r>
            <a:r>
              <a:rPr lang="ja-JP" altLang="en-US" sz="1200" b="1" dirty="0" smtClean="0">
                <a:latin typeface="+mn-ea"/>
              </a:rPr>
              <a:t>　　</a:t>
            </a:r>
            <a:r>
              <a:rPr lang="ja-JP" altLang="en-US" sz="1200" b="1" dirty="0">
                <a:latin typeface="+mn-ea"/>
              </a:rPr>
              <a:t>　（名古屋市東区武平町</a:t>
            </a:r>
            <a:r>
              <a:rPr lang="en-US" altLang="ja-JP" sz="1200" b="1" dirty="0">
                <a:latin typeface="+mn-ea"/>
              </a:rPr>
              <a:t>5-1</a:t>
            </a:r>
            <a:r>
              <a:rPr lang="ja-JP" altLang="en-US" sz="1200" b="1" dirty="0" smtClean="0">
                <a:latin typeface="+mn-ea"/>
              </a:rPr>
              <a:t>）</a:t>
            </a:r>
            <a:r>
              <a:rPr kumimoji="1" lang="ja-JP" altLang="en-US" sz="1200" b="1" dirty="0" smtClean="0">
                <a:latin typeface="+mn-ea"/>
              </a:rPr>
              <a:t>　</a:t>
            </a:r>
            <a:endParaRPr kumimoji="1" lang="en-US" altLang="ja-JP" sz="1200" b="1" dirty="0" smtClean="0">
              <a:latin typeface="+mn-ea"/>
            </a:endParaRPr>
          </a:p>
          <a:p>
            <a:pPr>
              <a:lnSpc>
                <a:spcPct val="120000"/>
              </a:lnSpc>
            </a:pPr>
            <a:r>
              <a:rPr lang="ja-JP" altLang="en-US" sz="1200" b="1" dirty="0" smtClean="0">
                <a:latin typeface="+mn-ea"/>
              </a:rPr>
              <a:t>定員：先着</a:t>
            </a:r>
            <a:r>
              <a:rPr lang="en-US" altLang="ja-JP" sz="1200" b="1" dirty="0" smtClean="0">
                <a:latin typeface="+mn-ea"/>
              </a:rPr>
              <a:t>100</a:t>
            </a:r>
            <a:r>
              <a:rPr lang="ja-JP" altLang="en-US" sz="1200" b="1" dirty="0" smtClean="0">
                <a:latin typeface="+mn-ea"/>
              </a:rPr>
              <a:t>名</a:t>
            </a:r>
            <a:endParaRPr lang="en-US" altLang="ja-JP" sz="1200" b="1" dirty="0" smtClean="0">
              <a:latin typeface="+mn-ea"/>
            </a:endParaRPr>
          </a:p>
          <a:p>
            <a:pPr>
              <a:lnSpc>
                <a:spcPct val="120000"/>
              </a:lnSpc>
            </a:pPr>
            <a:r>
              <a:rPr kumimoji="1" lang="ja-JP" altLang="en-US" sz="1200" b="1" dirty="0" smtClean="0">
                <a:latin typeface="+mn-ea"/>
              </a:rPr>
              <a:t>申込締切：平成</a:t>
            </a:r>
            <a:r>
              <a:rPr lang="ja-JP" altLang="en-US" sz="1200" b="1" dirty="0" smtClean="0">
                <a:latin typeface="+mn-ea"/>
              </a:rPr>
              <a:t>２９</a:t>
            </a:r>
            <a:r>
              <a:rPr kumimoji="1" lang="ja-JP" altLang="en-US" sz="1200" b="1" dirty="0" smtClean="0">
                <a:latin typeface="+mn-ea"/>
              </a:rPr>
              <a:t>年</a:t>
            </a:r>
            <a:r>
              <a:rPr lang="ja-JP" altLang="en-US" sz="1200" b="1" dirty="0" smtClean="0">
                <a:latin typeface="+mn-ea"/>
              </a:rPr>
              <a:t>７</a:t>
            </a:r>
            <a:r>
              <a:rPr kumimoji="1" lang="ja-JP" altLang="en-US" sz="1200" b="1" dirty="0" smtClean="0">
                <a:latin typeface="+mn-ea"/>
              </a:rPr>
              <a:t>月</a:t>
            </a:r>
            <a:r>
              <a:rPr lang="ja-JP" altLang="en-US" sz="1200" b="1" dirty="0" smtClean="0">
                <a:latin typeface="+mn-ea"/>
              </a:rPr>
              <a:t>２</a:t>
            </a:r>
            <a:r>
              <a:rPr lang="ja-JP" altLang="en-US" sz="1200" b="1" dirty="0">
                <a:latin typeface="+mn-ea"/>
              </a:rPr>
              <a:t>０</a:t>
            </a:r>
            <a:r>
              <a:rPr kumimoji="1" lang="ja-JP" altLang="en-US" sz="1200" b="1" dirty="0" smtClean="0">
                <a:latin typeface="+mn-ea"/>
              </a:rPr>
              <a:t>日（木）１７時まで</a:t>
            </a:r>
            <a:endParaRPr kumimoji="1" lang="en-US" altLang="ja-JP" sz="1200" b="1" dirty="0" smtClean="0">
              <a:latin typeface="+mn-ea"/>
            </a:endParaRPr>
          </a:p>
          <a:p>
            <a:pPr>
              <a:lnSpc>
                <a:spcPct val="120000"/>
              </a:lnSpc>
            </a:pPr>
            <a:r>
              <a:rPr kumimoji="1" lang="ja-JP" altLang="en-US" sz="1200" b="1" dirty="0" smtClean="0">
                <a:latin typeface="+mn-ea"/>
              </a:rPr>
              <a:t>申込方法：申込書にご記入の上、</a:t>
            </a:r>
            <a:r>
              <a:rPr kumimoji="1" lang="en-US" altLang="ja-JP" sz="1200" b="1" dirty="0" smtClean="0">
                <a:latin typeface="+mn-ea"/>
              </a:rPr>
              <a:t>FAX</a:t>
            </a:r>
            <a:r>
              <a:rPr kumimoji="1" lang="ja-JP" altLang="en-US" sz="1200" b="1" dirty="0" smtClean="0">
                <a:latin typeface="+mn-ea"/>
              </a:rPr>
              <a:t>又はメールにて</a:t>
            </a:r>
            <a:r>
              <a:rPr kumimoji="1" lang="ja-JP" altLang="en-US" sz="1200" b="1" dirty="0" err="1" smtClean="0">
                <a:latin typeface="+mn-ea"/>
              </a:rPr>
              <a:t>お</a:t>
            </a:r>
            <a:endParaRPr kumimoji="1" lang="en-US" altLang="ja-JP" sz="1200" b="1" dirty="0" smtClean="0">
              <a:latin typeface="+mn-ea"/>
            </a:endParaRPr>
          </a:p>
          <a:p>
            <a:pPr>
              <a:lnSpc>
                <a:spcPct val="120000"/>
              </a:lnSpc>
            </a:pPr>
            <a:r>
              <a:rPr lang="ja-JP" altLang="en-US" sz="1200" b="1" dirty="0">
                <a:latin typeface="+mn-ea"/>
              </a:rPr>
              <a:t>　</a:t>
            </a:r>
            <a:r>
              <a:rPr lang="ja-JP" altLang="en-US" sz="1200" b="1" dirty="0" smtClean="0">
                <a:latin typeface="+mn-ea"/>
              </a:rPr>
              <a:t>　</a:t>
            </a:r>
            <a:r>
              <a:rPr kumimoji="1" lang="ja-JP" altLang="en-US" sz="1200" b="1" dirty="0" smtClean="0">
                <a:latin typeface="+mn-ea"/>
              </a:rPr>
              <a:t>申</a:t>
            </a:r>
            <a:r>
              <a:rPr lang="ja-JP" altLang="en-US" sz="1200" b="1" dirty="0" smtClean="0">
                <a:latin typeface="+mn-ea"/>
              </a:rPr>
              <a:t>し</a:t>
            </a:r>
            <a:r>
              <a:rPr kumimoji="1" lang="ja-JP" altLang="en-US" sz="1200" b="1" dirty="0" smtClean="0">
                <a:latin typeface="+mn-ea"/>
              </a:rPr>
              <a:t>込</a:t>
            </a:r>
            <a:r>
              <a:rPr lang="ja-JP" altLang="en-US" sz="1200" b="1" dirty="0" smtClean="0">
                <a:latin typeface="+mn-ea"/>
              </a:rPr>
              <a:t>ください。</a:t>
            </a:r>
            <a:endParaRPr kumimoji="1" lang="en-US" altLang="ja-JP" sz="1200" b="1" dirty="0" smtClean="0">
              <a:latin typeface="+mn-ea"/>
            </a:endParaRPr>
          </a:p>
          <a:p>
            <a:pPr>
              <a:lnSpc>
                <a:spcPct val="120000"/>
              </a:lnSpc>
            </a:pPr>
            <a:r>
              <a:rPr lang="ja-JP" altLang="en-US" sz="1200" b="1" dirty="0" smtClean="0">
                <a:latin typeface="+mn-ea"/>
              </a:rPr>
              <a:t>　（定員に達した場合は、早期終了させていただきます。</a:t>
            </a:r>
            <a:endParaRPr lang="en-US" altLang="ja-JP" sz="1200" b="1" dirty="0" smtClean="0">
              <a:latin typeface="+mn-ea"/>
            </a:endParaRPr>
          </a:p>
          <a:p>
            <a:pPr>
              <a:lnSpc>
                <a:spcPct val="120000"/>
              </a:lnSpc>
            </a:pPr>
            <a:r>
              <a:rPr lang="ja-JP" altLang="en-US" sz="1200" b="1" dirty="0">
                <a:latin typeface="+mn-ea"/>
              </a:rPr>
              <a:t>　</a:t>
            </a:r>
            <a:r>
              <a:rPr lang="ja-JP" altLang="en-US" sz="1200" b="1" dirty="0" smtClean="0">
                <a:latin typeface="+mn-ea"/>
              </a:rPr>
              <a:t>申し込み企業多数の場合は、</a:t>
            </a:r>
            <a:r>
              <a:rPr lang="en-US" altLang="ja-JP" sz="1200" b="1" dirty="0" smtClean="0">
                <a:latin typeface="+mn-ea"/>
              </a:rPr>
              <a:t>1</a:t>
            </a:r>
            <a:r>
              <a:rPr lang="ja-JP" altLang="en-US" sz="1200" b="1" dirty="0" smtClean="0">
                <a:latin typeface="+mn-ea"/>
              </a:rPr>
              <a:t>社</a:t>
            </a:r>
            <a:r>
              <a:rPr lang="en-US" altLang="ja-JP" sz="1200" b="1" dirty="0" smtClean="0">
                <a:latin typeface="+mn-ea"/>
              </a:rPr>
              <a:t>1</a:t>
            </a:r>
            <a:r>
              <a:rPr lang="ja-JP" altLang="en-US" sz="1200" b="1" dirty="0" smtClean="0">
                <a:latin typeface="+mn-ea"/>
              </a:rPr>
              <a:t>・</a:t>
            </a:r>
            <a:r>
              <a:rPr lang="en-US" altLang="ja-JP" sz="1200" b="1" dirty="0" smtClean="0">
                <a:latin typeface="+mn-ea"/>
              </a:rPr>
              <a:t>2</a:t>
            </a:r>
            <a:r>
              <a:rPr lang="ja-JP" altLang="en-US" sz="1200" b="1" dirty="0" smtClean="0">
                <a:latin typeface="+mn-ea"/>
              </a:rPr>
              <a:t>名に調整させて</a:t>
            </a:r>
            <a:r>
              <a:rPr lang="ja-JP" altLang="en-US" sz="1200" b="1" dirty="0" err="1" smtClean="0">
                <a:latin typeface="+mn-ea"/>
              </a:rPr>
              <a:t>い</a:t>
            </a:r>
            <a:endParaRPr lang="en-US" altLang="ja-JP" sz="1200" b="1" dirty="0" smtClean="0">
              <a:latin typeface="+mn-ea"/>
            </a:endParaRPr>
          </a:p>
          <a:p>
            <a:pPr>
              <a:lnSpc>
                <a:spcPct val="120000"/>
              </a:lnSpc>
            </a:pPr>
            <a:r>
              <a:rPr lang="ja-JP" altLang="en-US" sz="1200" b="1" dirty="0" smtClean="0">
                <a:latin typeface="+mn-ea"/>
              </a:rPr>
              <a:t>  ただきます。）</a:t>
            </a:r>
            <a:endParaRPr kumimoji="1" lang="ja-JP" altLang="en-US" sz="1200" b="1" dirty="0">
              <a:latin typeface="+mn-ea"/>
            </a:endParaRPr>
          </a:p>
        </p:txBody>
      </p:sp>
      <p:pic>
        <p:nvPicPr>
          <p:cNvPr id="22" name="図 2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71982" y="4759510"/>
            <a:ext cx="2810783" cy="2014394"/>
          </a:xfrm>
          <a:prstGeom prst="rect">
            <a:avLst/>
          </a:prstGeom>
        </p:spPr>
      </p:pic>
      <p:sp>
        <p:nvSpPr>
          <p:cNvPr id="23" name="角丸四角形 22"/>
          <p:cNvSpPr/>
          <p:nvPr/>
        </p:nvSpPr>
        <p:spPr>
          <a:xfrm>
            <a:off x="72000" y="7452000"/>
            <a:ext cx="6696000" cy="1368000"/>
          </a:xfrm>
          <a:prstGeom prst="roundRect">
            <a:avLst>
              <a:gd name="adj" fmla="val 9350"/>
            </a:avLst>
          </a:prstGeom>
          <a:solidFill>
            <a:schemeClr val="bg1"/>
          </a:solidFill>
          <a:ln w="889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spcCol="36000" rtlCol="0" anchor="t"/>
          <a:lstStyle/>
          <a:p>
            <a:pPr>
              <a:lnSpc>
                <a:spcPts val="1200"/>
              </a:lnSpc>
              <a:spcBef>
                <a:spcPts val="600"/>
              </a:spcBef>
            </a:pPr>
            <a:endParaRPr lang="en-US" altLang="ja-JP" sz="1200" b="1" dirty="0" smtClean="0">
              <a:solidFill>
                <a:schemeClr val="tx1"/>
              </a:solidFill>
            </a:endParaRPr>
          </a:p>
        </p:txBody>
      </p:sp>
      <p:grpSp>
        <p:nvGrpSpPr>
          <p:cNvPr id="28" name="グループ化 27"/>
          <p:cNvGrpSpPr/>
          <p:nvPr/>
        </p:nvGrpSpPr>
        <p:grpSpPr>
          <a:xfrm>
            <a:off x="375409" y="6984834"/>
            <a:ext cx="1592809" cy="399860"/>
            <a:chOff x="-2085851" y="5918034"/>
            <a:chExt cx="1592809" cy="399860"/>
          </a:xfrm>
        </p:grpSpPr>
        <p:sp>
          <p:nvSpPr>
            <p:cNvPr id="24" name="角丸四角形 23"/>
            <p:cNvSpPr/>
            <p:nvPr/>
          </p:nvSpPr>
          <p:spPr>
            <a:xfrm>
              <a:off x="-2085851" y="5921894"/>
              <a:ext cx="1548000" cy="396000"/>
            </a:xfrm>
            <a:prstGeom prst="roundRect">
              <a:avLst/>
            </a:prstGeom>
            <a:solidFill>
              <a:schemeClr val="bg1"/>
            </a:solidFill>
            <a:ln w="889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" name="テキスト ボックス 24"/>
            <p:cNvSpPr txBox="1"/>
            <p:nvPr/>
          </p:nvSpPr>
          <p:spPr>
            <a:xfrm>
              <a:off x="-2041042" y="5918034"/>
              <a:ext cx="1548000" cy="39600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kumimoji="1" lang="ja-JP" altLang="en-US" sz="1600" b="1" dirty="0" smtClean="0"/>
                <a:t>検索事業領域</a:t>
              </a:r>
              <a:endParaRPr kumimoji="1" lang="ja-JP" altLang="en-US" sz="1600" b="1" dirty="0"/>
            </a:p>
          </p:txBody>
        </p:sp>
      </p:grpSp>
      <p:sp>
        <p:nvSpPr>
          <p:cNvPr id="26" name="正方形/長方形 25"/>
          <p:cNvSpPr/>
          <p:nvPr/>
        </p:nvSpPr>
        <p:spPr>
          <a:xfrm>
            <a:off x="0" y="9181475"/>
            <a:ext cx="6857324" cy="7245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-4622" y="9181475"/>
            <a:ext cx="685231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 smtClean="0"/>
              <a:t>お問合せ（事務局）</a:t>
            </a:r>
            <a:endParaRPr kumimoji="1" lang="en-US" altLang="ja-JP" sz="1400" b="1" dirty="0" smtClean="0"/>
          </a:p>
          <a:p>
            <a:r>
              <a:rPr lang="ja-JP" altLang="en-US" sz="1400" b="1" dirty="0" smtClean="0"/>
              <a:t>公益財団法人国際</a:t>
            </a:r>
            <a:r>
              <a:rPr lang="ja-JP" altLang="en-US" sz="1400" b="1" dirty="0"/>
              <a:t>環境</a:t>
            </a:r>
            <a:r>
              <a:rPr lang="ja-JP" altLang="en-US" sz="1400" b="1" dirty="0" smtClean="0"/>
              <a:t>技術移転センター（ＩＣＥＴＴ）地球環境部 事業企画課 水谷</a:t>
            </a:r>
            <a:endParaRPr lang="en-US" altLang="ja-JP" sz="1400" b="1" dirty="0" smtClean="0"/>
          </a:p>
          <a:p>
            <a:r>
              <a:rPr lang="en-US" altLang="ja-JP" sz="1400" b="1" dirty="0" smtClean="0"/>
              <a:t>TEL</a:t>
            </a:r>
            <a:r>
              <a:rPr kumimoji="1" lang="ja-JP" altLang="en-US" sz="1400" b="1" dirty="0" smtClean="0"/>
              <a:t>：</a:t>
            </a:r>
            <a:r>
              <a:rPr lang="en-US" altLang="ja-JP" sz="1400" b="1" dirty="0" smtClean="0"/>
              <a:t>059-329-3500  </a:t>
            </a:r>
            <a:r>
              <a:rPr lang="ja-JP" altLang="en-US" sz="1400" b="1" dirty="0" smtClean="0"/>
              <a:t>　</a:t>
            </a:r>
            <a:r>
              <a:rPr lang="en-US" altLang="ja-JP" sz="1400" b="1" dirty="0" smtClean="0"/>
              <a:t> FAX</a:t>
            </a:r>
            <a:r>
              <a:rPr lang="ja-JP" altLang="en-US" sz="1400" b="1" dirty="0" smtClean="0"/>
              <a:t>：</a:t>
            </a:r>
            <a:r>
              <a:rPr lang="en-US" altLang="ja-JP" sz="1400" b="1" dirty="0" smtClean="0"/>
              <a:t>059-329-8115</a:t>
            </a:r>
            <a:r>
              <a:rPr kumimoji="1" lang="ja-JP" altLang="en-US" sz="1400" b="1" dirty="0" smtClean="0"/>
              <a:t>　　</a:t>
            </a:r>
            <a:r>
              <a:rPr lang="en-US" altLang="ja-JP" sz="1400" b="1" dirty="0" smtClean="0"/>
              <a:t>E-mail</a:t>
            </a:r>
            <a:r>
              <a:rPr kumimoji="1" lang="ja-JP" altLang="en-US" sz="1400" b="1" dirty="0" smtClean="0"/>
              <a:t>： </a:t>
            </a:r>
            <a:r>
              <a:rPr lang="en-US" altLang="ja-JP" sz="1400" b="1" dirty="0" smtClean="0"/>
              <a:t>webmaster</a:t>
            </a:r>
            <a:r>
              <a:rPr kumimoji="1" lang="en-US" altLang="ja-JP" sz="1400" b="1" dirty="0" smtClean="0"/>
              <a:t>@icett.or.jp </a:t>
            </a:r>
            <a:endParaRPr kumimoji="1" lang="ja-JP" altLang="en-US" sz="1400" b="1" dirty="0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252553" y="8813955"/>
            <a:ext cx="63256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000" dirty="0" smtClean="0"/>
              <a:t>※</a:t>
            </a:r>
            <a:r>
              <a:rPr lang="ja-JP" altLang="en-US" sz="1000" dirty="0" smtClean="0"/>
              <a:t>ニーズ発表会参加には申し込みが必要です。（裏面参照）</a:t>
            </a:r>
            <a:endParaRPr lang="en-US" altLang="ja-JP" sz="1000" dirty="0" smtClean="0"/>
          </a:p>
          <a:p>
            <a:r>
              <a:rPr kumimoji="1" lang="en-US" altLang="ja-JP" sz="1000" dirty="0" smtClean="0"/>
              <a:t>※</a:t>
            </a:r>
            <a:r>
              <a:rPr kumimoji="1" lang="ja-JP" altLang="en-US" sz="1000" dirty="0" smtClean="0"/>
              <a:t>本説明会で得たニーズ等の情報は提案のみの使用とし、他での使用を禁止いたします。</a:t>
            </a:r>
            <a:endParaRPr kumimoji="1" lang="ja-JP" altLang="en-US" sz="1000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2160000" y="7524000"/>
            <a:ext cx="3004500" cy="124649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>
              <a:lnSpc>
                <a:spcPts val="1200"/>
              </a:lnSpc>
            </a:pPr>
            <a:r>
              <a:rPr kumimoji="1" lang="ja-JP" altLang="en-US" sz="1200" b="1" dirty="0" smtClean="0"/>
              <a:t>③パイプライン・インフラ技術</a:t>
            </a:r>
            <a:endParaRPr kumimoji="1" lang="en-US" altLang="ja-JP" sz="1200" b="1" dirty="0" smtClean="0"/>
          </a:p>
          <a:p>
            <a:pPr>
              <a:lnSpc>
                <a:spcPts val="1200"/>
              </a:lnSpc>
            </a:pPr>
            <a:r>
              <a:rPr lang="ja-JP" altLang="en-US" sz="1200" dirty="0"/>
              <a:t>　</a:t>
            </a:r>
            <a:r>
              <a:rPr lang="ja-JP" altLang="en-US" sz="900" dirty="0" smtClean="0"/>
              <a:t>・パイプラインの保全・修繕技術</a:t>
            </a:r>
            <a:endParaRPr lang="en-US" altLang="ja-JP" sz="900" dirty="0"/>
          </a:p>
          <a:p>
            <a:pPr>
              <a:lnSpc>
                <a:spcPts val="1200"/>
              </a:lnSpc>
            </a:pPr>
            <a:r>
              <a:rPr kumimoji="1" lang="en-US" altLang="ja-JP" sz="900" dirty="0" smtClean="0"/>
              <a:t>    </a:t>
            </a:r>
            <a:r>
              <a:rPr kumimoji="1" lang="ja-JP" altLang="en-US" sz="900" dirty="0" smtClean="0"/>
              <a:t>・ＬＮＧ関連技術　・電力関連技術</a:t>
            </a:r>
            <a:endParaRPr kumimoji="1" lang="en-US" altLang="ja-JP" sz="900" dirty="0" smtClean="0"/>
          </a:p>
          <a:p>
            <a:pPr>
              <a:lnSpc>
                <a:spcPts val="1200"/>
              </a:lnSpc>
              <a:spcBef>
                <a:spcPts val="600"/>
              </a:spcBef>
            </a:pPr>
            <a:r>
              <a:rPr lang="ja-JP" altLang="en-US" sz="1200" b="1" dirty="0" smtClean="0"/>
              <a:t>④</a:t>
            </a:r>
            <a:r>
              <a:rPr lang="ja-JP" altLang="en-US" sz="1200" b="1" dirty="0"/>
              <a:t>材料</a:t>
            </a:r>
            <a:r>
              <a:rPr lang="ja-JP" altLang="en-US" sz="1200" b="1" dirty="0" smtClean="0"/>
              <a:t>技術</a:t>
            </a:r>
            <a:endParaRPr lang="en-US" altLang="ja-JP" sz="1200" b="1" dirty="0" smtClean="0"/>
          </a:p>
          <a:p>
            <a:pPr>
              <a:lnSpc>
                <a:spcPts val="1200"/>
              </a:lnSpc>
            </a:pPr>
            <a:r>
              <a:rPr kumimoji="1" lang="ja-JP" altLang="en-US" sz="1200" dirty="0"/>
              <a:t>　</a:t>
            </a:r>
            <a:r>
              <a:rPr kumimoji="1" lang="ja-JP" altLang="en-US" sz="900" dirty="0" smtClean="0"/>
              <a:t>・</a:t>
            </a:r>
            <a:r>
              <a:rPr lang="ja-JP" altLang="en-US" sz="900" dirty="0"/>
              <a:t>フィルター</a:t>
            </a:r>
            <a:r>
              <a:rPr lang="ja-JP" altLang="en-US" sz="900" dirty="0" smtClean="0"/>
              <a:t>材料 </a:t>
            </a:r>
            <a:r>
              <a:rPr kumimoji="1" lang="ja-JP" altLang="en-US" sz="900" dirty="0" smtClean="0"/>
              <a:t>　・</a:t>
            </a:r>
            <a:r>
              <a:rPr lang="ja-JP" altLang="en-US" sz="900" dirty="0" smtClean="0"/>
              <a:t>高熱伝導性樹脂の作製</a:t>
            </a:r>
            <a:endParaRPr kumimoji="1" lang="en-US" altLang="ja-JP" sz="900" dirty="0" smtClean="0"/>
          </a:p>
          <a:p>
            <a:pPr>
              <a:lnSpc>
                <a:spcPts val="1200"/>
              </a:lnSpc>
            </a:pPr>
            <a:r>
              <a:rPr lang="ja-JP" altLang="en-US" sz="900" dirty="0"/>
              <a:t>　 </a:t>
            </a:r>
            <a:r>
              <a:rPr lang="ja-JP" altLang="en-US" sz="900" dirty="0" smtClean="0"/>
              <a:t>・</a:t>
            </a:r>
            <a:r>
              <a:rPr lang="ja-JP" altLang="en-US" sz="900" dirty="0"/>
              <a:t>防菌・防腐・防カビ・防藻・防虫材料</a:t>
            </a:r>
            <a:endParaRPr lang="en-US" altLang="ja-JP" sz="900" dirty="0" smtClean="0"/>
          </a:p>
          <a:p>
            <a:pPr>
              <a:lnSpc>
                <a:spcPts val="1200"/>
              </a:lnSpc>
            </a:pPr>
            <a:r>
              <a:rPr lang="ja-JP" altLang="en-US" sz="900" dirty="0" smtClean="0"/>
              <a:t>    ・ナノ</a:t>
            </a:r>
            <a:r>
              <a:rPr lang="ja-JP" altLang="en-US" sz="900" dirty="0"/>
              <a:t>材料</a:t>
            </a:r>
            <a:r>
              <a:rPr lang="ja-JP" altLang="en-US" sz="900" dirty="0" smtClean="0"/>
              <a:t>合成  　 ・スプレードライ</a:t>
            </a:r>
            <a:r>
              <a:rPr lang="en-US" altLang="ja-JP" sz="900" dirty="0" smtClean="0"/>
              <a:t>,</a:t>
            </a:r>
            <a:r>
              <a:rPr lang="ja-JP" altLang="en-US" sz="900" dirty="0" smtClean="0"/>
              <a:t>フリーズドライ委託</a:t>
            </a:r>
            <a:endParaRPr lang="en-US" altLang="ja-JP" sz="900" dirty="0" smtClean="0"/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4356000" y="7524000"/>
            <a:ext cx="2484000" cy="1015663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ts val="1200"/>
              </a:lnSpc>
            </a:pPr>
            <a:r>
              <a:rPr lang="ja-JP" altLang="en-US" sz="1200" b="1" dirty="0" smtClean="0"/>
              <a:t>⑤ＩＣＴ</a:t>
            </a:r>
            <a:r>
              <a:rPr lang="en-US" altLang="ja-JP" sz="1200" b="1" dirty="0" smtClean="0"/>
              <a:t>/</a:t>
            </a:r>
            <a:r>
              <a:rPr lang="ja-JP" altLang="en-US" sz="1200" b="1" dirty="0" smtClean="0"/>
              <a:t>ＩｏＴ</a:t>
            </a:r>
            <a:endParaRPr lang="en-US" altLang="ja-JP" sz="1200" b="1" dirty="0" smtClean="0"/>
          </a:p>
          <a:p>
            <a:pPr>
              <a:lnSpc>
                <a:spcPts val="1200"/>
              </a:lnSpc>
            </a:pPr>
            <a:r>
              <a:rPr kumimoji="1" lang="ja-JP" altLang="en-US" sz="900" dirty="0"/>
              <a:t>　</a:t>
            </a:r>
            <a:r>
              <a:rPr lang="ja-JP" altLang="en-US" sz="900" dirty="0"/>
              <a:t> </a:t>
            </a:r>
            <a:r>
              <a:rPr lang="ja-JP" altLang="en-US" sz="900" dirty="0" smtClean="0"/>
              <a:t>・ 電力デバイスの状態監視技術</a:t>
            </a:r>
            <a:endParaRPr lang="en-US" altLang="ja-JP" sz="900" dirty="0" smtClean="0"/>
          </a:p>
          <a:p>
            <a:pPr>
              <a:lnSpc>
                <a:spcPts val="1200"/>
              </a:lnSpc>
            </a:pPr>
            <a:r>
              <a:rPr kumimoji="1" lang="ja-JP" altLang="en-US" sz="900" dirty="0"/>
              <a:t>　</a:t>
            </a:r>
            <a:r>
              <a:rPr lang="ja-JP" altLang="en-US" sz="900" dirty="0"/>
              <a:t> </a:t>
            </a:r>
            <a:r>
              <a:rPr kumimoji="1" lang="ja-JP" altLang="en-US" sz="900" dirty="0" smtClean="0"/>
              <a:t>・ ＥＭＳ</a:t>
            </a:r>
            <a:r>
              <a:rPr lang="ja-JP" altLang="en-US" sz="900" dirty="0" smtClean="0"/>
              <a:t>サービス</a:t>
            </a:r>
            <a:endParaRPr lang="en-US" altLang="ja-JP" sz="900" dirty="0" smtClean="0"/>
          </a:p>
          <a:p>
            <a:pPr>
              <a:lnSpc>
                <a:spcPts val="1200"/>
              </a:lnSpc>
            </a:pPr>
            <a:r>
              <a:rPr lang="ja-JP" altLang="en-US" sz="900" dirty="0" smtClean="0"/>
              <a:t>       （計測</a:t>
            </a:r>
            <a:r>
              <a:rPr lang="ja-JP" altLang="en-US" sz="900" dirty="0"/>
              <a:t>端末</a:t>
            </a:r>
            <a:r>
              <a:rPr lang="ja-JP" altLang="en-US" sz="900" dirty="0" smtClean="0"/>
              <a:t>・データ分析・サービス提供方法）</a:t>
            </a:r>
            <a:endParaRPr lang="en-US" altLang="ja-JP" sz="900" dirty="0"/>
          </a:p>
          <a:p>
            <a:pPr>
              <a:lnSpc>
                <a:spcPts val="1200"/>
              </a:lnSpc>
            </a:pPr>
            <a:r>
              <a:rPr kumimoji="1" lang="ja-JP" altLang="en-US" sz="900" dirty="0" smtClean="0"/>
              <a:t>　 </a:t>
            </a:r>
            <a:r>
              <a:rPr lang="ja-JP" altLang="en-US" sz="900" dirty="0" smtClean="0"/>
              <a:t>・ ガス工事現場でのＩｏＴ活用</a:t>
            </a:r>
            <a:endParaRPr lang="en-US" altLang="ja-JP" sz="900" dirty="0" smtClean="0"/>
          </a:p>
          <a:p>
            <a:pPr>
              <a:lnSpc>
                <a:spcPts val="1200"/>
              </a:lnSpc>
            </a:pPr>
            <a:r>
              <a:rPr kumimoji="1" lang="ja-JP" altLang="en-US" sz="900" dirty="0" smtClean="0"/>
              <a:t>　 ・</a:t>
            </a:r>
            <a:r>
              <a:rPr lang="ja-JP" altLang="en-US" sz="900" dirty="0" smtClean="0"/>
              <a:t>音声認識</a:t>
            </a:r>
            <a:r>
              <a:rPr lang="ja-JP" altLang="en-US" sz="900" dirty="0"/>
              <a:t>技術</a:t>
            </a:r>
            <a:endParaRPr kumimoji="1" lang="ja-JP" altLang="en-US" sz="900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144000" y="3757140"/>
            <a:ext cx="6352893" cy="52322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ja-JP" altLang="en-US" sz="2800" b="1" dirty="0" err="1" smtClean="0">
                <a:ln/>
                <a:solidFill>
                  <a:srgbClr val="FF0000"/>
                </a:solidFill>
              </a:rPr>
              <a:t>ｰ</a:t>
            </a:r>
            <a:r>
              <a:rPr lang="ja-JP" altLang="en-US" sz="2800" b="1" dirty="0" smtClean="0">
                <a:ln/>
                <a:solidFill>
                  <a:srgbClr val="FF0000"/>
                </a:solidFill>
              </a:rPr>
              <a:t>大阪ガス㈱開発ニーズ説明会</a:t>
            </a:r>
            <a:r>
              <a:rPr lang="ja-JP" altLang="en-US" sz="2800" b="1" dirty="0" err="1" smtClean="0">
                <a:ln/>
                <a:solidFill>
                  <a:srgbClr val="FF0000"/>
                </a:solidFill>
              </a:rPr>
              <a:t>ｰ</a:t>
            </a:r>
            <a:endParaRPr kumimoji="1" lang="ja-JP" altLang="en-US" sz="2800" b="1" dirty="0">
              <a:ln/>
              <a:solidFill>
                <a:srgbClr val="FF0000"/>
              </a:solidFill>
            </a:endParaRPr>
          </a:p>
        </p:txBody>
      </p:sp>
      <p:sp>
        <p:nvSpPr>
          <p:cNvPr id="33" name="角丸四角形 32"/>
          <p:cNvSpPr/>
          <p:nvPr/>
        </p:nvSpPr>
        <p:spPr>
          <a:xfrm>
            <a:off x="3995559" y="4255774"/>
            <a:ext cx="2653464" cy="455403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53975" cmpd="thinThick">
            <a:solidFill>
              <a:srgbClr val="33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4258774" y="4316537"/>
            <a:ext cx="22715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b="1" dirty="0" smtClean="0"/>
              <a:t>参加無料・申し込み要</a:t>
            </a:r>
            <a:endParaRPr kumimoji="1" lang="ja-JP" altLang="en-US" sz="1600" b="1" dirty="0"/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72000" y="7956000"/>
            <a:ext cx="2196000" cy="861774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>
              <a:lnSpc>
                <a:spcPts val="1200"/>
              </a:lnSpc>
            </a:pPr>
            <a:r>
              <a:rPr lang="ja-JP" altLang="en-US" sz="1200" b="1" dirty="0"/>
              <a:t>②燃料電池・家庭用機器</a:t>
            </a:r>
            <a:endParaRPr lang="en-US" altLang="ja-JP" sz="1200" b="1" dirty="0"/>
          </a:p>
          <a:p>
            <a:pPr>
              <a:lnSpc>
                <a:spcPts val="1200"/>
              </a:lnSpc>
            </a:pPr>
            <a:r>
              <a:rPr lang="ja-JP" altLang="en-US" sz="900" dirty="0"/>
              <a:t>　</a:t>
            </a:r>
            <a:r>
              <a:rPr lang="ja-JP" altLang="en-US" sz="900" dirty="0" smtClean="0"/>
              <a:t> ・</a:t>
            </a:r>
            <a:r>
              <a:rPr lang="ja-JP" altLang="en-US" sz="900" dirty="0"/>
              <a:t>家庭用燃料電池</a:t>
            </a:r>
            <a:endParaRPr lang="en-US" altLang="ja-JP" sz="900" dirty="0"/>
          </a:p>
          <a:p>
            <a:pPr>
              <a:lnSpc>
                <a:spcPts val="1200"/>
              </a:lnSpc>
            </a:pPr>
            <a:r>
              <a:rPr lang="ja-JP" altLang="en-US" sz="900" dirty="0"/>
              <a:t>　　（コストダウン・コンパクト化・高効率化）</a:t>
            </a:r>
            <a:endParaRPr lang="en-US" altLang="ja-JP" sz="900" dirty="0"/>
          </a:p>
          <a:p>
            <a:pPr>
              <a:lnSpc>
                <a:spcPts val="1200"/>
              </a:lnSpc>
            </a:pPr>
            <a:r>
              <a:rPr lang="ja-JP" altLang="en-US" sz="900" dirty="0"/>
              <a:t> 　・セラミックスの高硬度化</a:t>
            </a:r>
            <a:endParaRPr lang="en-US" altLang="ja-JP" sz="900" dirty="0"/>
          </a:p>
          <a:p>
            <a:pPr>
              <a:lnSpc>
                <a:spcPts val="1200"/>
              </a:lnSpc>
            </a:pPr>
            <a:r>
              <a:rPr lang="ja-JP" altLang="en-US" sz="900" dirty="0"/>
              <a:t>　 ・ガスコンロ調理の利便性向上</a:t>
            </a:r>
            <a:endParaRPr lang="en-US" altLang="ja-JP" sz="900" dirty="0"/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72000" y="7524000"/>
            <a:ext cx="2302350" cy="400110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>
              <a:lnSpc>
                <a:spcPts val="1200"/>
              </a:lnSpc>
              <a:spcBef>
                <a:spcPts val="600"/>
              </a:spcBef>
            </a:pPr>
            <a:r>
              <a:rPr lang="ja-JP" altLang="en-US" sz="1200" b="1" dirty="0"/>
              <a:t>①業務用・産業用機器</a:t>
            </a:r>
            <a:endParaRPr lang="en-US" altLang="ja-JP" sz="1200" b="1" dirty="0"/>
          </a:p>
          <a:p>
            <a:pPr>
              <a:lnSpc>
                <a:spcPts val="1200"/>
              </a:lnSpc>
            </a:pPr>
            <a:r>
              <a:rPr lang="ja-JP" altLang="en-US" sz="2000" dirty="0" smtClean="0"/>
              <a:t>  </a:t>
            </a:r>
            <a:r>
              <a:rPr lang="ja-JP" altLang="en-US" sz="900" dirty="0" smtClean="0"/>
              <a:t>・</a:t>
            </a:r>
            <a:r>
              <a:rPr lang="ja-JP" altLang="en-US" sz="900" dirty="0"/>
              <a:t>排熱利用技術　　・工場排水処理技術</a:t>
            </a:r>
            <a:endParaRPr lang="en-US" altLang="ja-JP" sz="900" dirty="0"/>
          </a:p>
        </p:txBody>
      </p:sp>
    </p:spTree>
    <p:extLst>
      <p:ext uri="{BB962C8B-B14F-4D97-AF65-F5344CB8AC3E}">
        <p14:creationId xmlns:p14="http://schemas.microsoft.com/office/powerpoint/2010/main" val="854922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graphicFrame>
        <p:nvGraphicFramePr>
          <p:cNvPr id="10" name="コンテンツ プレースホルダー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51383645"/>
              </p:ext>
            </p:extLst>
          </p:nvPr>
        </p:nvGraphicFramePr>
        <p:xfrm>
          <a:off x="295702" y="6056463"/>
          <a:ext cx="5915025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7225"/>
                <a:gridCol w="657225"/>
                <a:gridCol w="657225"/>
                <a:gridCol w="657225"/>
                <a:gridCol w="657225"/>
                <a:gridCol w="657225"/>
                <a:gridCol w="657225"/>
                <a:gridCol w="657225"/>
                <a:gridCol w="657225"/>
              </a:tblGrid>
              <a:tr h="37084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正方形/長方形 3"/>
          <p:cNvSpPr/>
          <p:nvPr/>
        </p:nvSpPr>
        <p:spPr>
          <a:xfrm>
            <a:off x="79329" y="-166056"/>
            <a:ext cx="6858000" cy="10018047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正方形/長方形 4"/>
          <p:cNvSpPr/>
          <p:nvPr/>
        </p:nvSpPr>
        <p:spPr>
          <a:xfrm>
            <a:off x="79329" y="5317959"/>
            <a:ext cx="6858000" cy="458804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52553" y="-45224"/>
            <a:ext cx="6352893" cy="52322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ja-JP" altLang="en-US" sz="2800" b="1" dirty="0" smtClean="0">
                <a:ln/>
                <a:solidFill>
                  <a:srgbClr val="FF0000"/>
                </a:solidFill>
              </a:rPr>
              <a:t>ｰ　オープンイノベーションの流れ　</a:t>
            </a:r>
            <a:r>
              <a:rPr lang="ja-JP" altLang="en-US" sz="2800" b="1" dirty="0" err="1" smtClean="0">
                <a:ln/>
                <a:solidFill>
                  <a:srgbClr val="FF0000"/>
                </a:solidFill>
              </a:rPr>
              <a:t>ｰ</a:t>
            </a:r>
            <a:endParaRPr kumimoji="1" lang="ja-JP" altLang="en-US" sz="2800" b="1" dirty="0">
              <a:ln/>
              <a:solidFill>
                <a:srgbClr val="FF0000"/>
              </a:solidFill>
            </a:endParaRPr>
          </a:p>
        </p:txBody>
      </p:sp>
      <p:sp>
        <p:nvSpPr>
          <p:cNvPr id="7" name="角丸四角形 6"/>
          <p:cNvSpPr/>
          <p:nvPr/>
        </p:nvSpPr>
        <p:spPr>
          <a:xfrm>
            <a:off x="147675" y="618895"/>
            <a:ext cx="2453021" cy="332167"/>
          </a:xfrm>
          <a:prstGeom prst="roundRect">
            <a:avLst/>
          </a:prstGeom>
          <a:solidFill>
            <a:schemeClr val="bg1"/>
          </a:solidFill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95915" y="636794"/>
            <a:ext cx="264634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/>
              <a:t>開発ニーズ説明会参加申し込み</a:t>
            </a:r>
            <a:endParaRPr kumimoji="1" lang="ja-JP" altLang="en-US" sz="1400" dirty="0"/>
          </a:p>
        </p:txBody>
      </p:sp>
      <p:sp>
        <p:nvSpPr>
          <p:cNvPr id="9" name="角丸四角形 8"/>
          <p:cNvSpPr/>
          <p:nvPr/>
        </p:nvSpPr>
        <p:spPr>
          <a:xfrm>
            <a:off x="2980705" y="631388"/>
            <a:ext cx="3740727" cy="307777"/>
          </a:xfrm>
          <a:prstGeom prst="roundRect">
            <a:avLst/>
          </a:prstGeom>
          <a:solidFill>
            <a:schemeClr val="bg1"/>
          </a:solidFill>
          <a:ln w="222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1" name="直線コネクタ 10"/>
          <p:cNvCxnSpPr>
            <a:stCxn id="7" idx="3"/>
            <a:endCxn id="9" idx="1"/>
          </p:cNvCxnSpPr>
          <p:nvPr/>
        </p:nvCxnSpPr>
        <p:spPr>
          <a:xfrm>
            <a:off x="2600696" y="784979"/>
            <a:ext cx="380009" cy="29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テキスト ボックス 12"/>
          <p:cNvSpPr txBox="1"/>
          <p:nvPr/>
        </p:nvSpPr>
        <p:spPr>
          <a:xfrm>
            <a:off x="2997055" y="657107"/>
            <a:ext cx="380341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>
                <a:latin typeface="+mn-ea"/>
              </a:rPr>
              <a:t>下記の申込書でお申し込みください（</a:t>
            </a:r>
            <a:r>
              <a:rPr lang="ja-JP" altLang="en-US" sz="1200" dirty="0" smtClean="0">
                <a:latin typeface="+mn-ea"/>
              </a:rPr>
              <a:t>締切：</a:t>
            </a:r>
            <a:r>
              <a:rPr lang="en-US" altLang="ja-JP" sz="1200" dirty="0">
                <a:latin typeface="+mn-ea"/>
              </a:rPr>
              <a:t>7</a:t>
            </a:r>
            <a:r>
              <a:rPr kumimoji="1" lang="ja-JP" altLang="en-US" sz="1200" dirty="0" smtClean="0">
                <a:latin typeface="+mn-ea"/>
              </a:rPr>
              <a:t>月</a:t>
            </a:r>
            <a:r>
              <a:rPr lang="en-US" altLang="ja-JP" sz="1200" dirty="0" smtClean="0">
                <a:latin typeface="+mn-ea"/>
              </a:rPr>
              <a:t>20</a:t>
            </a:r>
            <a:r>
              <a:rPr kumimoji="1" lang="ja-JP" altLang="en-US" sz="1200" dirty="0" smtClean="0">
                <a:latin typeface="+mn-ea"/>
              </a:rPr>
              <a:t>日</a:t>
            </a:r>
            <a:r>
              <a:rPr kumimoji="1" lang="en-US" altLang="ja-JP" sz="1200" dirty="0" smtClean="0">
                <a:latin typeface="+mn-ea"/>
              </a:rPr>
              <a:t>(</a:t>
            </a:r>
            <a:r>
              <a:rPr lang="ja-JP" altLang="en-US" sz="1200" dirty="0">
                <a:latin typeface="+mn-ea"/>
              </a:rPr>
              <a:t>木</a:t>
            </a:r>
            <a:r>
              <a:rPr kumimoji="1" lang="ja-JP" altLang="en-US" sz="1200" dirty="0" smtClean="0">
                <a:latin typeface="+mn-ea"/>
              </a:rPr>
              <a:t>）</a:t>
            </a:r>
            <a:r>
              <a:rPr kumimoji="1" lang="en-US" altLang="ja-JP" sz="1200" dirty="0" smtClean="0">
                <a:latin typeface="+mn-ea"/>
              </a:rPr>
              <a:t>)</a:t>
            </a:r>
            <a:endParaRPr kumimoji="1" lang="ja-JP" altLang="en-US" sz="1200" dirty="0">
              <a:latin typeface="+mn-ea"/>
            </a:endParaRPr>
          </a:p>
        </p:txBody>
      </p:sp>
      <p:sp>
        <p:nvSpPr>
          <p:cNvPr id="19" name="角丸四角形 18"/>
          <p:cNvSpPr/>
          <p:nvPr/>
        </p:nvSpPr>
        <p:spPr>
          <a:xfrm>
            <a:off x="252554" y="1216126"/>
            <a:ext cx="2609472" cy="332167"/>
          </a:xfrm>
          <a:prstGeom prst="roundRect">
            <a:avLst/>
          </a:prstGeom>
          <a:solidFill>
            <a:schemeClr val="bg1"/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234651" y="1232449"/>
            <a:ext cx="277113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/>
              <a:t>開発ニーズ説明会参加受付連絡</a:t>
            </a:r>
            <a:endParaRPr kumimoji="1" lang="ja-JP" altLang="en-US" sz="1400" dirty="0"/>
          </a:p>
        </p:txBody>
      </p:sp>
      <p:cxnSp>
        <p:nvCxnSpPr>
          <p:cNvPr id="21" name="直線コネクタ 20"/>
          <p:cNvCxnSpPr>
            <a:stCxn id="19" idx="3"/>
            <a:endCxn id="25" idx="1"/>
          </p:cNvCxnSpPr>
          <p:nvPr/>
        </p:nvCxnSpPr>
        <p:spPr>
          <a:xfrm flipV="1">
            <a:off x="2862026" y="1380293"/>
            <a:ext cx="118680" cy="1917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角丸四角形 24"/>
          <p:cNvSpPr/>
          <p:nvPr/>
        </p:nvSpPr>
        <p:spPr>
          <a:xfrm>
            <a:off x="2980706" y="1226404"/>
            <a:ext cx="3624740" cy="307777"/>
          </a:xfrm>
          <a:prstGeom prst="roundRect">
            <a:avLst/>
          </a:prstGeom>
          <a:solidFill>
            <a:schemeClr val="bg1"/>
          </a:solidFill>
          <a:ln w="222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2980706" y="1235578"/>
            <a:ext cx="37407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>
                <a:latin typeface="+mn-ea"/>
              </a:rPr>
              <a:t>事務局より、</a:t>
            </a:r>
            <a:r>
              <a:rPr lang="ja-JP" altLang="en-US" sz="1200" dirty="0" smtClean="0">
                <a:latin typeface="+mn-ea"/>
              </a:rPr>
              <a:t>連絡</a:t>
            </a:r>
            <a:r>
              <a:rPr kumimoji="1" lang="ja-JP" altLang="en-US" sz="1200" dirty="0" smtClean="0">
                <a:latin typeface="+mn-ea"/>
              </a:rPr>
              <a:t>します。</a:t>
            </a:r>
            <a:endParaRPr kumimoji="1" lang="ja-JP" altLang="en-US" sz="1200" dirty="0">
              <a:latin typeface="+mn-ea"/>
            </a:endParaRPr>
          </a:p>
        </p:txBody>
      </p:sp>
      <p:sp>
        <p:nvSpPr>
          <p:cNvPr id="31" name="角丸四角形 30"/>
          <p:cNvSpPr/>
          <p:nvPr/>
        </p:nvSpPr>
        <p:spPr>
          <a:xfrm>
            <a:off x="147777" y="1811141"/>
            <a:ext cx="2487833" cy="332167"/>
          </a:xfrm>
          <a:prstGeom prst="roundRect">
            <a:avLst/>
          </a:prstGeom>
          <a:solidFill>
            <a:schemeClr val="bg1"/>
          </a:solidFill>
          <a:ln w="63500" cmpd="dbl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111446" y="1830126"/>
            <a:ext cx="26372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 smtClean="0">
                <a:latin typeface="+mn-ea"/>
              </a:rPr>
              <a:t>開発ニーズ説明会</a:t>
            </a:r>
            <a:r>
              <a:rPr kumimoji="1" lang="en-US" altLang="ja-JP" sz="1400" dirty="0" smtClean="0">
                <a:latin typeface="+mn-ea"/>
              </a:rPr>
              <a:t>(</a:t>
            </a:r>
            <a:r>
              <a:rPr lang="en-US" altLang="ja-JP" sz="1400" dirty="0">
                <a:latin typeface="+mn-ea"/>
              </a:rPr>
              <a:t>7</a:t>
            </a:r>
            <a:r>
              <a:rPr kumimoji="1" lang="ja-JP" altLang="en-US" sz="1400" dirty="0" smtClean="0">
                <a:latin typeface="+mn-ea"/>
              </a:rPr>
              <a:t>月</a:t>
            </a:r>
            <a:r>
              <a:rPr lang="en-US" altLang="ja-JP" sz="1400" dirty="0" smtClean="0">
                <a:latin typeface="+mn-ea"/>
              </a:rPr>
              <a:t>31</a:t>
            </a:r>
            <a:r>
              <a:rPr kumimoji="1" lang="ja-JP" altLang="en-US" sz="1400" dirty="0" smtClean="0">
                <a:latin typeface="+mn-ea"/>
              </a:rPr>
              <a:t>日</a:t>
            </a:r>
            <a:r>
              <a:rPr lang="en-US" altLang="ja-JP" sz="1400" dirty="0" smtClean="0">
                <a:latin typeface="+mn-ea"/>
              </a:rPr>
              <a:t>(</a:t>
            </a:r>
            <a:r>
              <a:rPr lang="ja-JP" altLang="en-US" sz="1400" dirty="0">
                <a:latin typeface="+mn-ea"/>
              </a:rPr>
              <a:t>月</a:t>
            </a:r>
            <a:r>
              <a:rPr lang="en-US" altLang="ja-JP" sz="1400" dirty="0" smtClean="0">
                <a:latin typeface="+mn-ea"/>
              </a:rPr>
              <a:t>))</a:t>
            </a:r>
            <a:endParaRPr kumimoji="1" lang="ja-JP" altLang="en-US" sz="1400" dirty="0">
              <a:latin typeface="+mn-ea"/>
            </a:endParaRPr>
          </a:p>
        </p:txBody>
      </p:sp>
      <p:sp>
        <p:nvSpPr>
          <p:cNvPr id="33" name="角丸四角形 32"/>
          <p:cNvSpPr/>
          <p:nvPr/>
        </p:nvSpPr>
        <p:spPr>
          <a:xfrm>
            <a:off x="2997516" y="1821421"/>
            <a:ext cx="3624740" cy="530570"/>
          </a:xfrm>
          <a:prstGeom prst="roundRect">
            <a:avLst>
              <a:gd name="adj" fmla="val 13133"/>
            </a:avLst>
          </a:prstGeom>
          <a:solidFill>
            <a:schemeClr val="bg1"/>
          </a:solidFill>
          <a:ln w="222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3020666" y="1847090"/>
            <a:ext cx="34845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 smtClean="0">
                <a:latin typeface="+mn-ea"/>
              </a:rPr>
              <a:t>大阪ガス㈱より、開発ニーズ及び面談エントリーシートの記載方法を説明</a:t>
            </a:r>
            <a:r>
              <a:rPr kumimoji="1" lang="ja-JP" altLang="en-US" sz="1200" dirty="0" smtClean="0">
                <a:latin typeface="+mn-ea"/>
              </a:rPr>
              <a:t>します。</a:t>
            </a:r>
            <a:endParaRPr kumimoji="1" lang="en-US" altLang="ja-JP" sz="1200" dirty="0" smtClean="0">
              <a:latin typeface="+mn-ea"/>
            </a:endParaRPr>
          </a:p>
        </p:txBody>
      </p:sp>
      <p:cxnSp>
        <p:nvCxnSpPr>
          <p:cNvPr id="36" name="直線コネクタ 35"/>
          <p:cNvCxnSpPr/>
          <p:nvPr/>
        </p:nvCxnSpPr>
        <p:spPr>
          <a:xfrm>
            <a:off x="2672698" y="1984014"/>
            <a:ext cx="298482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角丸四角形 37"/>
          <p:cNvSpPr/>
          <p:nvPr/>
        </p:nvSpPr>
        <p:spPr>
          <a:xfrm>
            <a:off x="252553" y="2643305"/>
            <a:ext cx="1985680" cy="490909"/>
          </a:xfrm>
          <a:prstGeom prst="roundRect">
            <a:avLst/>
          </a:prstGeom>
          <a:solidFill>
            <a:schemeClr val="bg1"/>
          </a:solidFill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294980" y="2638247"/>
            <a:ext cx="19425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 smtClean="0"/>
              <a:t>面談エントリーシート</a:t>
            </a:r>
            <a:endParaRPr lang="en-US" altLang="ja-JP" sz="1400" dirty="0" smtClean="0"/>
          </a:p>
          <a:p>
            <a:r>
              <a:rPr kumimoji="1" lang="ja-JP" altLang="en-US" sz="1400" dirty="0" smtClean="0"/>
              <a:t>（提案書）の提出</a:t>
            </a:r>
            <a:endParaRPr kumimoji="1" lang="ja-JP" altLang="en-US" sz="1400" dirty="0"/>
          </a:p>
        </p:txBody>
      </p:sp>
      <p:sp>
        <p:nvSpPr>
          <p:cNvPr id="48" name="角丸四角形 47"/>
          <p:cNvSpPr/>
          <p:nvPr/>
        </p:nvSpPr>
        <p:spPr>
          <a:xfrm>
            <a:off x="280446" y="4065729"/>
            <a:ext cx="2744963" cy="332167"/>
          </a:xfrm>
          <a:prstGeom prst="roundRect">
            <a:avLst/>
          </a:prstGeom>
          <a:solidFill>
            <a:schemeClr val="bg1"/>
          </a:solidFill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215676" y="4105795"/>
            <a:ext cx="291639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/>
              <a:t>大阪ガス㈱のニーズ基準に満たした場合</a:t>
            </a:r>
            <a:endParaRPr kumimoji="1" lang="ja-JP" altLang="en-US" sz="1200" dirty="0"/>
          </a:p>
        </p:txBody>
      </p:sp>
      <p:sp>
        <p:nvSpPr>
          <p:cNvPr id="50" name="角丸四角形 49"/>
          <p:cNvSpPr/>
          <p:nvPr/>
        </p:nvSpPr>
        <p:spPr>
          <a:xfrm>
            <a:off x="3248167" y="4074854"/>
            <a:ext cx="3499608" cy="473209"/>
          </a:xfrm>
          <a:prstGeom prst="roundRect">
            <a:avLst/>
          </a:prstGeom>
          <a:solidFill>
            <a:schemeClr val="bg1"/>
          </a:solidFill>
          <a:ln w="22225">
            <a:solidFill>
              <a:srgbClr val="0085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3360203" y="4086398"/>
            <a:ext cx="32659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>
                <a:latin typeface="+mn-ea"/>
              </a:rPr>
              <a:t>事務局</a:t>
            </a:r>
            <a:r>
              <a:rPr kumimoji="1" lang="ja-JP" altLang="en-US" sz="1200" dirty="0" smtClean="0">
                <a:latin typeface="+mn-ea"/>
              </a:rPr>
              <a:t>が、マッチングの日程を調整し、連絡します。</a:t>
            </a:r>
            <a:r>
              <a:rPr kumimoji="1" lang="en-US" altLang="ja-JP" sz="1200" dirty="0" smtClean="0">
                <a:latin typeface="+mn-ea"/>
              </a:rPr>
              <a:t>(</a:t>
            </a:r>
            <a:r>
              <a:rPr lang="en-US" altLang="ja-JP" sz="1200" dirty="0">
                <a:latin typeface="+mn-ea"/>
              </a:rPr>
              <a:t>9</a:t>
            </a:r>
            <a:r>
              <a:rPr lang="ja-JP" altLang="en-US" sz="1200" dirty="0" smtClean="0">
                <a:latin typeface="+mn-ea"/>
              </a:rPr>
              <a:t>月中旬頃</a:t>
            </a:r>
            <a:r>
              <a:rPr kumimoji="1" lang="ja-JP" altLang="en-US" sz="1200" dirty="0" smtClean="0">
                <a:latin typeface="+mn-ea"/>
              </a:rPr>
              <a:t>）</a:t>
            </a:r>
            <a:endParaRPr kumimoji="1" lang="ja-JP" altLang="en-US" sz="1200" dirty="0">
              <a:latin typeface="+mn-ea"/>
            </a:endParaRPr>
          </a:p>
        </p:txBody>
      </p:sp>
      <p:sp>
        <p:nvSpPr>
          <p:cNvPr id="52" name="角丸四角形 51"/>
          <p:cNvSpPr/>
          <p:nvPr/>
        </p:nvSpPr>
        <p:spPr>
          <a:xfrm>
            <a:off x="130007" y="4714265"/>
            <a:ext cx="2600127" cy="489340"/>
          </a:xfrm>
          <a:prstGeom prst="roundRect">
            <a:avLst/>
          </a:prstGeom>
          <a:solidFill>
            <a:schemeClr val="bg1"/>
          </a:solidFill>
          <a:ln w="63500" cmpd="dbl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テキスト ボックス 52"/>
          <p:cNvSpPr txBox="1"/>
          <p:nvPr/>
        </p:nvSpPr>
        <p:spPr>
          <a:xfrm>
            <a:off x="204164" y="4684076"/>
            <a:ext cx="2582979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1400" b="1" dirty="0" smtClean="0">
                <a:latin typeface="+mn-ea"/>
              </a:rPr>
              <a:t>マッチング</a:t>
            </a:r>
            <a:r>
              <a:rPr kumimoji="1" lang="ja-JP" altLang="en-US" sz="1400" b="1" dirty="0" smtClean="0">
                <a:latin typeface="+mn-ea"/>
              </a:rPr>
              <a:t>会</a:t>
            </a:r>
            <a:endParaRPr lang="en-US" altLang="ja-JP" sz="1400" b="1" dirty="0">
              <a:latin typeface="+mn-ea"/>
            </a:endParaRPr>
          </a:p>
          <a:p>
            <a:r>
              <a:rPr kumimoji="1" lang="ja-JP" altLang="en-US" sz="1400" dirty="0" smtClean="0">
                <a:latin typeface="+mn-ea"/>
              </a:rPr>
              <a:t>（</a:t>
            </a:r>
            <a:r>
              <a:rPr lang="en-US" altLang="ja-JP" sz="1400" dirty="0" smtClean="0">
                <a:latin typeface="+mn-ea"/>
              </a:rPr>
              <a:t>10</a:t>
            </a:r>
            <a:r>
              <a:rPr lang="ja-JP" altLang="en-US" sz="1400" dirty="0" smtClean="0">
                <a:latin typeface="+mn-ea"/>
              </a:rPr>
              <a:t>月</a:t>
            </a:r>
            <a:r>
              <a:rPr lang="en-US" altLang="ja-JP" sz="1400" dirty="0" smtClean="0">
                <a:latin typeface="+mn-ea"/>
              </a:rPr>
              <a:t>10</a:t>
            </a:r>
            <a:r>
              <a:rPr lang="ja-JP" altLang="en-US" sz="1400" dirty="0" smtClean="0">
                <a:latin typeface="+mn-ea"/>
              </a:rPr>
              <a:t>日、</a:t>
            </a:r>
            <a:r>
              <a:rPr lang="en-US" altLang="ja-JP" sz="1400" dirty="0" smtClean="0">
                <a:latin typeface="+mn-ea"/>
              </a:rPr>
              <a:t>11</a:t>
            </a:r>
            <a:r>
              <a:rPr lang="ja-JP" altLang="en-US" sz="1400" dirty="0" smtClean="0">
                <a:latin typeface="+mn-ea"/>
              </a:rPr>
              <a:t>日（予定））</a:t>
            </a:r>
            <a:endParaRPr kumimoji="1" lang="ja-JP" altLang="en-US" sz="1400" dirty="0">
              <a:latin typeface="+mn-ea"/>
            </a:endParaRPr>
          </a:p>
        </p:txBody>
      </p:sp>
      <p:sp>
        <p:nvSpPr>
          <p:cNvPr id="54" name="角丸四角形 53"/>
          <p:cNvSpPr/>
          <p:nvPr/>
        </p:nvSpPr>
        <p:spPr>
          <a:xfrm>
            <a:off x="3248166" y="4691188"/>
            <a:ext cx="3337031" cy="550948"/>
          </a:xfrm>
          <a:prstGeom prst="roundRect">
            <a:avLst>
              <a:gd name="adj" fmla="val 13133"/>
            </a:avLst>
          </a:prstGeom>
          <a:solidFill>
            <a:schemeClr val="bg1"/>
          </a:solidFill>
          <a:ln w="222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テキスト ボックス 54"/>
          <p:cNvSpPr txBox="1"/>
          <p:nvPr/>
        </p:nvSpPr>
        <p:spPr>
          <a:xfrm>
            <a:off x="3323230" y="4754517"/>
            <a:ext cx="32589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 smtClean="0"/>
              <a:t>大阪ガス㈱と提案企業が提案書内容に沿った個別面談をしていただきます</a:t>
            </a:r>
            <a:r>
              <a:rPr kumimoji="1" lang="ja-JP" altLang="en-US" sz="1200" dirty="0" smtClean="0"/>
              <a:t>。</a:t>
            </a:r>
            <a:endParaRPr kumimoji="1" lang="en-US" altLang="ja-JP" sz="1200" dirty="0" smtClean="0"/>
          </a:p>
        </p:txBody>
      </p:sp>
      <p:sp>
        <p:nvSpPr>
          <p:cNvPr id="56" name="テキスト ボックス 55"/>
          <p:cNvSpPr txBox="1"/>
          <p:nvPr/>
        </p:nvSpPr>
        <p:spPr>
          <a:xfrm>
            <a:off x="23436" y="5363640"/>
            <a:ext cx="6751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/>
              <a:t>ＦＡＸ送付先</a:t>
            </a:r>
            <a:r>
              <a:rPr lang="ja-JP" altLang="en-US" sz="1200" dirty="0"/>
              <a:t>：</a:t>
            </a:r>
            <a:r>
              <a:rPr lang="ja-JP" altLang="en-US" sz="1200" dirty="0" smtClean="0"/>
              <a:t>０５９－３２９－８１１５ （送付状不要）                 公益</a:t>
            </a:r>
            <a:r>
              <a:rPr lang="ja-JP" altLang="en-US" sz="1200" dirty="0"/>
              <a:t>財団法人国際環境技術移転センター</a:t>
            </a:r>
            <a:endParaRPr kumimoji="1" lang="en-US" altLang="ja-JP" sz="1200" dirty="0" smtClean="0"/>
          </a:p>
          <a:p>
            <a:r>
              <a:rPr kumimoji="1" lang="en-US" altLang="ja-JP" sz="1200" dirty="0" smtClean="0"/>
              <a:t>E-Mail </a:t>
            </a:r>
            <a:r>
              <a:rPr kumimoji="1" lang="ja-JP" altLang="en-US" sz="1200" dirty="0" smtClean="0"/>
              <a:t>： </a:t>
            </a:r>
            <a:r>
              <a:rPr lang="en-US" altLang="ja-JP" sz="1200" dirty="0" smtClean="0"/>
              <a:t>webmaster</a:t>
            </a:r>
            <a:r>
              <a:rPr kumimoji="1" lang="en-US" altLang="ja-JP" sz="1200" dirty="0" smtClean="0"/>
              <a:t>@icett.or.jp</a:t>
            </a:r>
            <a:r>
              <a:rPr kumimoji="1" lang="ja-JP" altLang="en-US" sz="1200" dirty="0" smtClean="0"/>
              <a:t>　　 　　　　　　　　　　　            </a:t>
            </a:r>
            <a:r>
              <a:rPr lang="ja-JP" altLang="en-US" sz="1200" dirty="0" smtClean="0"/>
              <a:t>地球環境部　事業企画課　水谷 行</a:t>
            </a:r>
            <a:endParaRPr lang="en-US" altLang="ja-JP" sz="1200" dirty="0" smtClean="0"/>
          </a:p>
          <a:p>
            <a:r>
              <a:rPr kumimoji="1" lang="ja-JP" altLang="en-US" sz="1200" dirty="0" smtClean="0"/>
              <a:t>申込締切：平成</a:t>
            </a:r>
            <a:r>
              <a:rPr lang="ja-JP" altLang="en-US" sz="1200" dirty="0" smtClean="0"/>
              <a:t>２９年７月２０日（木）</a:t>
            </a:r>
            <a:endParaRPr kumimoji="1" lang="ja-JP" altLang="en-US" sz="1200" dirty="0"/>
          </a:p>
        </p:txBody>
      </p:sp>
      <p:sp>
        <p:nvSpPr>
          <p:cNvPr id="60" name="テキスト ボックス 59"/>
          <p:cNvSpPr txBox="1"/>
          <p:nvPr/>
        </p:nvSpPr>
        <p:spPr>
          <a:xfrm>
            <a:off x="-39979" y="5955394"/>
            <a:ext cx="68579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b="1" dirty="0" smtClean="0"/>
              <a:t>大阪ガス㈱開発ニーズ説明会（平成</a:t>
            </a:r>
            <a:r>
              <a:rPr kumimoji="1" lang="en-US" altLang="ja-JP" sz="1600" b="1" dirty="0" smtClean="0"/>
              <a:t>29</a:t>
            </a:r>
            <a:r>
              <a:rPr kumimoji="1" lang="ja-JP" altLang="en-US" sz="1600" b="1" dirty="0" smtClean="0"/>
              <a:t>年</a:t>
            </a:r>
            <a:r>
              <a:rPr lang="en-US" altLang="ja-JP" sz="1600" b="1" dirty="0" smtClean="0"/>
              <a:t>7</a:t>
            </a:r>
            <a:r>
              <a:rPr lang="ja-JP" altLang="en-US" sz="1600" b="1" dirty="0" smtClean="0"/>
              <a:t>月</a:t>
            </a:r>
            <a:r>
              <a:rPr kumimoji="1" lang="en-US" altLang="ja-JP" sz="1600" b="1" dirty="0" smtClean="0"/>
              <a:t>31</a:t>
            </a:r>
            <a:r>
              <a:rPr kumimoji="1" lang="ja-JP" altLang="en-US" sz="1600" b="1" dirty="0" smtClean="0"/>
              <a:t>日（月））参加申込書</a:t>
            </a:r>
            <a:endParaRPr kumimoji="1" lang="ja-JP" altLang="en-US" sz="1600" b="1" dirty="0"/>
          </a:p>
        </p:txBody>
      </p:sp>
      <p:sp>
        <p:nvSpPr>
          <p:cNvPr id="63" name="下矢印 62"/>
          <p:cNvSpPr/>
          <p:nvPr/>
        </p:nvSpPr>
        <p:spPr>
          <a:xfrm>
            <a:off x="581025" y="989023"/>
            <a:ext cx="214954" cy="187426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4" name="下矢印 63"/>
          <p:cNvSpPr/>
          <p:nvPr/>
        </p:nvSpPr>
        <p:spPr>
          <a:xfrm>
            <a:off x="581025" y="1579485"/>
            <a:ext cx="214954" cy="187426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5" name="下矢印 64"/>
          <p:cNvSpPr/>
          <p:nvPr/>
        </p:nvSpPr>
        <p:spPr>
          <a:xfrm>
            <a:off x="613125" y="2194239"/>
            <a:ext cx="182854" cy="403209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6" name="下矢印 65"/>
          <p:cNvSpPr/>
          <p:nvPr/>
        </p:nvSpPr>
        <p:spPr>
          <a:xfrm>
            <a:off x="329931" y="3161522"/>
            <a:ext cx="237075" cy="865241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7" name="下矢印 66"/>
          <p:cNvSpPr/>
          <p:nvPr/>
        </p:nvSpPr>
        <p:spPr>
          <a:xfrm>
            <a:off x="581025" y="4438695"/>
            <a:ext cx="214954" cy="255652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8" name="下矢印 67"/>
          <p:cNvSpPr/>
          <p:nvPr/>
        </p:nvSpPr>
        <p:spPr>
          <a:xfrm>
            <a:off x="1062656" y="3161521"/>
            <a:ext cx="213694" cy="386529"/>
          </a:xfrm>
          <a:prstGeom prst="downArrow">
            <a:avLst/>
          </a:prstGeom>
          <a:solidFill>
            <a:srgbClr val="0085C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70" name="直線コネクタ 69"/>
          <p:cNvCxnSpPr/>
          <p:nvPr/>
        </p:nvCxnSpPr>
        <p:spPr>
          <a:xfrm flipV="1">
            <a:off x="2237511" y="2919854"/>
            <a:ext cx="781271" cy="11666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角丸四角形 40"/>
          <p:cNvSpPr/>
          <p:nvPr/>
        </p:nvSpPr>
        <p:spPr>
          <a:xfrm>
            <a:off x="3010397" y="2664840"/>
            <a:ext cx="3624740" cy="477506"/>
          </a:xfrm>
          <a:prstGeom prst="roundRect">
            <a:avLst>
              <a:gd name="adj" fmla="val 13133"/>
            </a:avLst>
          </a:prstGeom>
          <a:solidFill>
            <a:schemeClr val="bg1"/>
          </a:solidFill>
          <a:ln w="222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2978499" y="2656297"/>
            <a:ext cx="36969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 smtClean="0">
                <a:latin typeface="+mn-ea"/>
              </a:rPr>
              <a:t>大阪ガス㈱</a:t>
            </a:r>
            <a:r>
              <a:rPr lang="ja-JP" altLang="en-US" sz="1200" dirty="0">
                <a:latin typeface="+mn-ea"/>
              </a:rPr>
              <a:t>の</a:t>
            </a:r>
            <a:r>
              <a:rPr lang="ja-JP" altLang="en-US" sz="1200" dirty="0" smtClean="0">
                <a:latin typeface="+mn-ea"/>
              </a:rPr>
              <a:t>開発ニーズに沿った面談エントリーシート（提案書）を提出してくださ</a:t>
            </a:r>
            <a:r>
              <a:rPr lang="ja-JP" altLang="en-US" sz="1200" dirty="0">
                <a:latin typeface="+mn-ea"/>
              </a:rPr>
              <a:t>い</a:t>
            </a:r>
            <a:r>
              <a:rPr kumimoji="1" lang="ja-JP" altLang="en-US" sz="1200" dirty="0" smtClean="0">
                <a:latin typeface="+mn-ea"/>
              </a:rPr>
              <a:t>。（締切：</a:t>
            </a:r>
            <a:r>
              <a:rPr kumimoji="1" lang="en-US" altLang="ja-JP" sz="1200" dirty="0" smtClean="0">
                <a:latin typeface="+mn-ea"/>
              </a:rPr>
              <a:t>8</a:t>
            </a:r>
            <a:r>
              <a:rPr kumimoji="1" lang="ja-JP" altLang="en-US" sz="1200" dirty="0" smtClean="0">
                <a:latin typeface="+mn-ea"/>
              </a:rPr>
              <a:t>月</a:t>
            </a:r>
            <a:r>
              <a:rPr kumimoji="1" lang="en-US" altLang="ja-JP" sz="1200" dirty="0" smtClean="0">
                <a:latin typeface="+mn-ea"/>
              </a:rPr>
              <a:t>25</a:t>
            </a:r>
            <a:r>
              <a:rPr kumimoji="1" lang="ja-JP" altLang="en-US" sz="1200" dirty="0" smtClean="0">
                <a:latin typeface="+mn-ea"/>
              </a:rPr>
              <a:t>日</a:t>
            </a:r>
            <a:r>
              <a:rPr kumimoji="1" lang="en-US" altLang="ja-JP" sz="1200" dirty="0" smtClean="0">
                <a:latin typeface="+mn-ea"/>
              </a:rPr>
              <a:t>(</a:t>
            </a:r>
            <a:r>
              <a:rPr kumimoji="1" lang="ja-JP" altLang="en-US" sz="1200" dirty="0" smtClean="0">
                <a:latin typeface="+mn-ea"/>
              </a:rPr>
              <a:t>金）</a:t>
            </a:r>
            <a:r>
              <a:rPr kumimoji="1" lang="en-US" altLang="ja-JP" sz="1200" dirty="0" smtClean="0">
                <a:latin typeface="+mn-ea"/>
              </a:rPr>
              <a:t>)</a:t>
            </a:r>
          </a:p>
        </p:txBody>
      </p:sp>
      <p:cxnSp>
        <p:nvCxnSpPr>
          <p:cNvPr id="75" name="直線コネクタ 74"/>
          <p:cNvCxnSpPr/>
          <p:nvPr/>
        </p:nvCxnSpPr>
        <p:spPr>
          <a:xfrm flipV="1">
            <a:off x="3619100" y="3701751"/>
            <a:ext cx="378742" cy="164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直線コネクタ 79"/>
          <p:cNvCxnSpPr/>
          <p:nvPr/>
        </p:nvCxnSpPr>
        <p:spPr>
          <a:xfrm>
            <a:off x="3018923" y="4229100"/>
            <a:ext cx="208265" cy="1707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7" name="表 5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2401729"/>
              </p:ext>
            </p:extLst>
          </p:nvPr>
        </p:nvGraphicFramePr>
        <p:xfrm>
          <a:off x="137423" y="6321056"/>
          <a:ext cx="6610352" cy="3004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6300"/>
                <a:gridCol w="2195353"/>
                <a:gridCol w="996950"/>
                <a:gridCol w="756499"/>
                <a:gridCol w="1785250"/>
              </a:tblGrid>
              <a:tr h="173233"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 smtClean="0">
                          <a:solidFill>
                            <a:schemeClr val="tx1"/>
                          </a:solidFill>
                        </a:rPr>
                        <a:t>会社名・団体名</a:t>
                      </a:r>
                      <a:endParaRPr kumimoji="1" lang="ja-JP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4">
                  <a:txBody>
                    <a:bodyPr/>
                    <a:lstStyle/>
                    <a:p>
                      <a:r>
                        <a:rPr kumimoji="1" lang="ja-JP" altLang="en-US" sz="800" b="1" dirty="0" smtClean="0">
                          <a:solidFill>
                            <a:schemeClr val="tx1"/>
                          </a:solidFill>
                        </a:rPr>
                        <a:t>ふりがな</a:t>
                      </a:r>
                      <a:endParaRPr kumimoji="1" lang="ja-JP" altLang="en-US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123033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endParaRPr kumimoji="1" lang="ja-JP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23225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 smtClean="0">
                          <a:solidFill>
                            <a:schemeClr val="tx1"/>
                          </a:solidFill>
                        </a:rPr>
                        <a:t>所在地</a:t>
                      </a:r>
                      <a:endParaRPr kumimoji="1" lang="ja-JP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4">
                  <a:txBody>
                    <a:bodyPr/>
                    <a:lstStyle/>
                    <a:p>
                      <a:r>
                        <a:rPr kumimoji="1" lang="ja-JP" altLang="en-US" sz="1000" b="1" dirty="0" smtClean="0">
                          <a:solidFill>
                            <a:schemeClr val="tx1"/>
                          </a:solidFill>
                        </a:rPr>
                        <a:t>〒</a:t>
                      </a:r>
                      <a:endParaRPr kumimoji="1" lang="ja-JP" alt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189610"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 smtClean="0">
                          <a:solidFill>
                            <a:schemeClr val="tx1"/>
                          </a:solidFill>
                        </a:rPr>
                        <a:t>氏名</a:t>
                      </a:r>
                      <a:endParaRPr kumimoji="1" lang="ja-JP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800" b="1" dirty="0" smtClean="0">
                          <a:solidFill>
                            <a:schemeClr val="tx1"/>
                          </a:solidFill>
                        </a:rPr>
                        <a:t>ふりがな</a:t>
                      </a:r>
                      <a:endParaRPr kumimoji="1" lang="ja-JP" altLang="en-US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r>
                        <a:rPr kumimoji="1" lang="ja-JP" altLang="en-US" b="1" dirty="0" smtClean="0">
                          <a:solidFill>
                            <a:schemeClr val="tx1"/>
                          </a:solidFill>
                        </a:rPr>
                        <a:t>所属・役職</a:t>
                      </a:r>
                      <a:endParaRPr kumimoji="1" lang="ja-JP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 gridSpan="2">
                  <a:txBody>
                    <a:bodyPr/>
                    <a:lstStyle/>
                    <a:p>
                      <a:endParaRPr kumimoji="1" lang="ja-JP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13092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15306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 smtClean="0">
                          <a:solidFill>
                            <a:schemeClr val="tx1"/>
                          </a:solidFill>
                        </a:rPr>
                        <a:t>ＴＥＬ</a:t>
                      </a:r>
                      <a:endParaRPr kumimoji="1" lang="ja-JP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 smtClean="0">
                          <a:solidFill>
                            <a:schemeClr val="tx1"/>
                          </a:solidFill>
                        </a:rPr>
                        <a:t>ＦＡＸ</a:t>
                      </a:r>
                      <a:endParaRPr kumimoji="1" lang="ja-JP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endParaRPr kumimoji="1" lang="ja-JP" altLang="en-US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281908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1" dirty="0" smtClean="0">
                          <a:solidFill>
                            <a:schemeClr val="tx1"/>
                          </a:solidFill>
                        </a:rPr>
                        <a:t>E-Mail</a:t>
                      </a:r>
                      <a:endParaRPr kumimoji="1" lang="ja-JP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4">
                  <a:txBody>
                    <a:bodyPr/>
                    <a:lstStyle/>
                    <a:p>
                      <a:endParaRPr kumimoji="1" lang="ja-JP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281908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1" dirty="0" smtClean="0">
                          <a:solidFill>
                            <a:schemeClr val="tx1"/>
                          </a:solidFill>
                        </a:rPr>
                        <a:t>URL</a:t>
                      </a:r>
                      <a:endParaRPr kumimoji="1" lang="ja-JP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4">
                  <a:txBody>
                    <a:bodyPr/>
                    <a:lstStyle/>
                    <a:p>
                      <a:endParaRPr kumimoji="1" lang="ja-JP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376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 smtClean="0">
                          <a:solidFill>
                            <a:schemeClr val="tx1"/>
                          </a:solidFill>
                        </a:rPr>
                        <a:t>業種</a:t>
                      </a:r>
                      <a:endParaRPr kumimoji="1" lang="ja-JP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4">
                  <a:txBody>
                    <a:bodyPr/>
                    <a:lstStyle/>
                    <a:p>
                      <a:r>
                        <a:rPr kumimoji="1" lang="ja-JP" altLang="en-US" sz="1200" b="1" dirty="0" smtClean="0">
                          <a:solidFill>
                            <a:schemeClr val="tx1"/>
                          </a:solidFill>
                        </a:rPr>
                        <a:t>卸売業 ・ 小売業 ・ サービス業 ・ 製造業 ・ 建築業 ・ 運輸業 ・</a:t>
                      </a:r>
                      <a:endParaRPr kumimoji="1" lang="en-US" altLang="ja-JP" sz="1200" b="1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ja-JP" altLang="en-US" sz="1200" b="1" dirty="0" smtClean="0">
                          <a:solidFill>
                            <a:schemeClr val="tx1"/>
                          </a:solidFill>
                        </a:rPr>
                        <a:t>その他（　　　　　　　               　　　　　　　　　　　　　　　　　　　　　    　）</a:t>
                      </a:r>
                      <a:endParaRPr kumimoji="1" lang="ja-JP" alt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37640">
                <a:tc gridSpan="4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本申込書に記載いただいた連絡先に、今後、中部経済産業局もしくは国際環境技術移転センターよりイベント・セミナーの案内をお送りしてよろしいでしょうか。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1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同意する　・　同意しない</a:t>
                      </a:r>
                      <a:endParaRPr kumimoji="1" lang="en-US" altLang="ja-JP" sz="11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43" name="角丸四角形 42"/>
          <p:cNvSpPr/>
          <p:nvPr/>
        </p:nvSpPr>
        <p:spPr>
          <a:xfrm>
            <a:off x="620746" y="3558161"/>
            <a:ext cx="3045922" cy="332167"/>
          </a:xfrm>
          <a:prstGeom prst="roundRect">
            <a:avLst/>
          </a:prstGeom>
          <a:solidFill>
            <a:schemeClr val="bg1"/>
          </a:solidFill>
          <a:ln w="254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571539" y="3586910"/>
            <a:ext cx="32019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/>
              <a:t>大阪ガス㈱のニーズ基準に満たなかった場合</a:t>
            </a:r>
            <a:endParaRPr kumimoji="1" lang="ja-JP" altLang="en-US" sz="1200" dirty="0"/>
          </a:p>
        </p:txBody>
      </p:sp>
      <p:sp>
        <p:nvSpPr>
          <p:cNvPr id="46" name="角丸四角形 45"/>
          <p:cNvSpPr/>
          <p:nvPr/>
        </p:nvSpPr>
        <p:spPr>
          <a:xfrm>
            <a:off x="3777374" y="3578390"/>
            <a:ext cx="2944059" cy="307777"/>
          </a:xfrm>
          <a:prstGeom prst="roundRect">
            <a:avLst/>
          </a:prstGeom>
          <a:solidFill>
            <a:schemeClr val="bg1"/>
          </a:solidFill>
          <a:ln w="222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3773529" y="3582018"/>
            <a:ext cx="303747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>
                <a:latin typeface="+mn-ea"/>
              </a:rPr>
              <a:t>事務局</a:t>
            </a:r>
            <a:r>
              <a:rPr kumimoji="1" lang="ja-JP" altLang="en-US" sz="1200" dirty="0" smtClean="0">
                <a:latin typeface="+mn-ea"/>
              </a:rPr>
              <a:t>より、連絡します。（</a:t>
            </a:r>
            <a:r>
              <a:rPr lang="en-US" altLang="ja-JP" sz="1200" dirty="0">
                <a:latin typeface="+mn-ea"/>
              </a:rPr>
              <a:t>9</a:t>
            </a:r>
            <a:r>
              <a:rPr kumimoji="1" lang="ja-JP" altLang="en-US" sz="1200" dirty="0" smtClean="0">
                <a:latin typeface="+mn-ea"/>
              </a:rPr>
              <a:t>月中旬頃）</a:t>
            </a:r>
            <a:endParaRPr kumimoji="1" lang="ja-JP" altLang="en-US" sz="1200" dirty="0">
              <a:latin typeface="+mn-ea"/>
            </a:endParaRPr>
          </a:p>
        </p:txBody>
      </p:sp>
      <p:cxnSp>
        <p:nvCxnSpPr>
          <p:cNvPr id="69" name="直線コネクタ 68"/>
          <p:cNvCxnSpPr/>
          <p:nvPr/>
        </p:nvCxnSpPr>
        <p:spPr>
          <a:xfrm>
            <a:off x="2777618" y="4962255"/>
            <a:ext cx="451498" cy="4407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テキスト ボックス 57"/>
          <p:cNvSpPr txBox="1"/>
          <p:nvPr/>
        </p:nvSpPr>
        <p:spPr>
          <a:xfrm>
            <a:off x="110251" y="9386710"/>
            <a:ext cx="6598882" cy="3770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貴</a:t>
            </a:r>
            <a:r>
              <a:rPr kumimoji="1"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社事業内容等により、参加をお断りする場合がございます。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参加申込企業多数の場合、</a:t>
            </a:r>
            <a:r>
              <a:rPr lang="en-US" altLang="ja-JP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社</a:t>
            </a:r>
            <a:r>
              <a:rPr lang="en-US" altLang="ja-JP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･</a:t>
            </a:r>
            <a:r>
              <a:rPr lang="en-US" altLang="ja-JP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名に調整させていただく場合があります。</a:t>
            </a:r>
            <a:endParaRPr kumimoji="1" lang="en-US" altLang="ja-JP" sz="8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spcBef>
                <a:spcPts val="300"/>
              </a:spcBef>
            </a:pPr>
            <a:r>
              <a:rPr lang="en-US" altLang="ja-JP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ご記入いただいた情報は、主催</a:t>
            </a:r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機関及び事務局にて適切に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管理いたします。参加企業情報に関しましては、事前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</a:t>
            </a:r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ガス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株式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会社に提供いたします。</a:t>
            </a:r>
            <a:endParaRPr kumimoji="1" lang="ja-JP" altLang="en-US" sz="8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34269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729</TotalTime>
  <Words>508</Words>
  <Application>Microsoft Office PowerPoint</Application>
  <PresentationFormat>A4 210 x 297 mm</PresentationFormat>
  <Paragraphs>87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9" baseType="lpstr">
      <vt:lpstr>HGP創英角ｺﾞｼｯｸUB</vt:lpstr>
      <vt:lpstr>Meiryo UI</vt:lpstr>
      <vt:lpstr>ＭＳ Ｐゴシック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増田 英一</dc:creator>
  <cp:lastModifiedBy>水谷 敦</cp:lastModifiedBy>
  <cp:revision>84</cp:revision>
  <cp:lastPrinted>2017-05-26T06:58:32Z</cp:lastPrinted>
  <dcterms:created xsi:type="dcterms:W3CDTF">2016-06-30T07:11:42Z</dcterms:created>
  <dcterms:modified xsi:type="dcterms:W3CDTF">2017-06-05T01:20:29Z</dcterms:modified>
</cp:coreProperties>
</file>