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Lst>
  <p:sldSz cx="6858000" cy="9144000" type="screen4x3"/>
  <p:notesSz cx="7102475"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9" d="100"/>
          <a:sy n="89" d="100"/>
        </p:scale>
        <p:origin x="1506" y="-18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D026B654-1350-4B53-86BE-CF3BC64EB74E}" type="datetimeFigureOut">
              <a:rPr kumimoji="1" lang="ja-JP" altLang="en-US" smtClean="0"/>
              <a:t>2016/8/22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21E4B71-4207-4A95-AA9B-576D95312940}" type="slidenum">
              <a:rPr kumimoji="1" lang="ja-JP" altLang="en-US" smtClean="0"/>
              <a:t>‹#›</a:t>
            </a:fld>
            <a:endParaRPr kumimoji="1" lang="ja-JP" altLang="en-US"/>
          </a:p>
        </p:txBody>
      </p:sp>
    </p:spTree>
    <p:extLst>
      <p:ext uri="{BB962C8B-B14F-4D97-AF65-F5344CB8AC3E}">
        <p14:creationId xmlns:p14="http://schemas.microsoft.com/office/powerpoint/2010/main" val="1348295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026B654-1350-4B53-86BE-CF3BC64EB74E}" type="datetimeFigureOut">
              <a:rPr kumimoji="1" lang="ja-JP" altLang="en-US" smtClean="0"/>
              <a:t>2016/8/22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21E4B71-4207-4A95-AA9B-576D95312940}" type="slidenum">
              <a:rPr kumimoji="1" lang="ja-JP" altLang="en-US" smtClean="0"/>
              <a:t>‹#›</a:t>
            </a:fld>
            <a:endParaRPr kumimoji="1" lang="ja-JP" altLang="en-US"/>
          </a:p>
        </p:txBody>
      </p:sp>
    </p:spTree>
    <p:extLst>
      <p:ext uri="{BB962C8B-B14F-4D97-AF65-F5344CB8AC3E}">
        <p14:creationId xmlns:p14="http://schemas.microsoft.com/office/powerpoint/2010/main" val="1124560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026B654-1350-4B53-86BE-CF3BC64EB74E}" type="datetimeFigureOut">
              <a:rPr kumimoji="1" lang="ja-JP" altLang="en-US" smtClean="0"/>
              <a:t>2016/8/22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21E4B71-4207-4A95-AA9B-576D95312940}" type="slidenum">
              <a:rPr kumimoji="1" lang="ja-JP" altLang="en-US" smtClean="0"/>
              <a:t>‹#›</a:t>
            </a:fld>
            <a:endParaRPr kumimoji="1" lang="ja-JP" altLang="en-US"/>
          </a:p>
        </p:txBody>
      </p:sp>
    </p:spTree>
    <p:extLst>
      <p:ext uri="{BB962C8B-B14F-4D97-AF65-F5344CB8AC3E}">
        <p14:creationId xmlns:p14="http://schemas.microsoft.com/office/powerpoint/2010/main" val="2682827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026B654-1350-4B53-86BE-CF3BC64EB74E}" type="datetimeFigureOut">
              <a:rPr kumimoji="1" lang="ja-JP" altLang="en-US" smtClean="0"/>
              <a:t>2016/8/22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21E4B71-4207-4A95-AA9B-576D95312940}" type="slidenum">
              <a:rPr kumimoji="1" lang="ja-JP" altLang="en-US" smtClean="0"/>
              <a:t>‹#›</a:t>
            </a:fld>
            <a:endParaRPr kumimoji="1" lang="ja-JP" altLang="en-US"/>
          </a:p>
        </p:txBody>
      </p:sp>
    </p:spTree>
    <p:extLst>
      <p:ext uri="{BB962C8B-B14F-4D97-AF65-F5344CB8AC3E}">
        <p14:creationId xmlns:p14="http://schemas.microsoft.com/office/powerpoint/2010/main" val="4185206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D026B654-1350-4B53-86BE-CF3BC64EB74E}" type="datetimeFigureOut">
              <a:rPr kumimoji="1" lang="ja-JP" altLang="en-US" smtClean="0"/>
              <a:t>2016/8/22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21E4B71-4207-4A95-AA9B-576D95312940}" type="slidenum">
              <a:rPr kumimoji="1" lang="ja-JP" altLang="en-US" smtClean="0"/>
              <a:t>‹#›</a:t>
            </a:fld>
            <a:endParaRPr kumimoji="1" lang="ja-JP" altLang="en-US"/>
          </a:p>
        </p:txBody>
      </p:sp>
    </p:spTree>
    <p:extLst>
      <p:ext uri="{BB962C8B-B14F-4D97-AF65-F5344CB8AC3E}">
        <p14:creationId xmlns:p14="http://schemas.microsoft.com/office/powerpoint/2010/main" val="1700257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D026B654-1350-4B53-86BE-CF3BC64EB74E}" type="datetimeFigureOut">
              <a:rPr kumimoji="1" lang="ja-JP" altLang="en-US" smtClean="0"/>
              <a:t>2016/8/22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21E4B71-4207-4A95-AA9B-576D95312940}" type="slidenum">
              <a:rPr kumimoji="1" lang="ja-JP" altLang="en-US" smtClean="0"/>
              <a:t>‹#›</a:t>
            </a:fld>
            <a:endParaRPr kumimoji="1" lang="ja-JP" altLang="en-US"/>
          </a:p>
        </p:txBody>
      </p:sp>
    </p:spTree>
    <p:extLst>
      <p:ext uri="{BB962C8B-B14F-4D97-AF65-F5344CB8AC3E}">
        <p14:creationId xmlns:p14="http://schemas.microsoft.com/office/powerpoint/2010/main" val="3129775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340100"/>
            <a:ext cx="2901255" cy="4912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340100"/>
            <a:ext cx="2915543" cy="491278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D026B654-1350-4B53-86BE-CF3BC64EB74E}" type="datetimeFigureOut">
              <a:rPr kumimoji="1" lang="ja-JP" altLang="en-US" smtClean="0"/>
              <a:t>2016/8/22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21E4B71-4207-4A95-AA9B-576D95312940}" type="slidenum">
              <a:rPr kumimoji="1" lang="ja-JP" altLang="en-US" smtClean="0"/>
              <a:t>‹#›</a:t>
            </a:fld>
            <a:endParaRPr kumimoji="1" lang="ja-JP" altLang="en-US"/>
          </a:p>
        </p:txBody>
      </p:sp>
    </p:spTree>
    <p:extLst>
      <p:ext uri="{BB962C8B-B14F-4D97-AF65-F5344CB8AC3E}">
        <p14:creationId xmlns:p14="http://schemas.microsoft.com/office/powerpoint/2010/main" val="1326787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D026B654-1350-4B53-86BE-CF3BC64EB74E}" type="datetimeFigureOut">
              <a:rPr kumimoji="1" lang="ja-JP" altLang="en-US" smtClean="0"/>
              <a:t>2016/8/22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21E4B71-4207-4A95-AA9B-576D95312940}" type="slidenum">
              <a:rPr kumimoji="1" lang="ja-JP" altLang="en-US" smtClean="0"/>
              <a:t>‹#›</a:t>
            </a:fld>
            <a:endParaRPr kumimoji="1" lang="ja-JP" altLang="en-US"/>
          </a:p>
        </p:txBody>
      </p:sp>
    </p:spTree>
    <p:extLst>
      <p:ext uri="{BB962C8B-B14F-4D97-AF65-F5344CB8AC3E}">
        <p14:creationId xmlns:p14="http://schemas.microsoft.com/office/powerpoint/2010/main" val="1487420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26B654-1350-4B53-86BE-CF3BC64EB74E}" type="datetimeFigureOut">
              <a:rPr kumimoji="1" lang="ja-JP" altLang="en-US" smtClean="0"/>
              <a:t>2016/8/22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21E4B71-4207-4A95-AA9B-576D95312940}" type="slidenum">
              <a:rPr kumimoji="1" lang="ja-JP" altLang="en-US" smtClean="0"/>
              <a:t>‹#›</a:t>
            </a:fld>
            <a:endParaRPr kumimoji="1" lang="ja-JP" altLang="en-US"/>
          </a:p>
        </p:txBody>
      </p:sp>
    </p:spTree>
    <p:extLst>
      <p:ext uri="{BB962C8B-B14F-4D97-AF65-F5344CB8AC3E}">
        <p14:creationId xmlns:p14="http://schemas.microsoft.com/office/powerpoint/2010/main" val="2560043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026B654-1350-4B53-86BE-CF3BC64EB74E}" type="datetimeFigureOut">
              <a:rPr kumimoji="1" lang="ja-JP" altLang="en-US" smtClean="0"/>
              <a:t>2016/8/22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21E4B71-4207-4A95-AA9B-576D95312940}" type="slidenum">
              <a:rPr kumimoji="1" lang="ja-JP" altLang="en-US" smtClean="0"/>
              <a:t>‹#›</a:t>
            </a:fld>
            <a:endParaRPr kumimoji="1" lang="ja-JP" altLang="en-US"/>
          </a:p>
        </p:txBody>
      </p:sp>
    </p:spTree>
    <p:extLst>
      <p:ext uri="{BB962C8B-B14F-4D97-AF65-F5344CB8AC3E}">
        <p14:creationId xmlns:p14="http://schemas.microsoft.com/office/powerpoint/2010/main" val="747479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026B654-1350-4B53-86BE-CF3BC64EB74E}" type="datetimeFigureOut">
              <a:rPr kumimoji="1" lang="ja-JP" altLang="en-US" smtClean="0"/>
              <a:t>2016/8/22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21E4B71-4207-4A95-AA9B-576D95312940}" type="slidenum">
              <a:rPr kumimoji="1" lang="ja-JP" altLang="en-US" smtClean="0"/>
              <a:t>‹#›</a:t>
            </a:fld>
            <a:endParaRPr kumimoji="1" lang="ja-JP" altLang="en-US"/>
          </a:p>
        </p:txBody>
      </p:sp>
    </p:spTree>
    <p:extLst>
      <p:ext uri="{BB962C8B-B14F-4D97-AF65-F5344CB8AC3E}">
        <p14:creationId xmlns:p14="http://schemas.microsoft.com/office/powerpoint/2010/main" val="2859837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D026B654-1350-4B53-86BE-CF3BC64EB74E}" type="datetimeFigureOut">
              <a:rPr kumimoji="1" lang="ja-JP" altLang="en-US" smtClean="0"/>
              <a:t>2016/8/22</a:t>
            </a:fld>
            <a:endParaRPr kumimoji="1" lang="ja-JP" alt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221E4B71-4207-4A95-AA9B-576D95312940}" type="slidenum">
              <a:rPr kumimoji="1" lang="ja-JP" altLang="en-US" smtClean="0"/>
              <a:t>‹#›</a:t>
            </a:fld>
            <a:endParaRPr kumimoji="1" lang="ja-JP" altLang="en-US"/>
          </a:p>
        </p:txBody>
      </p:sp>
    </p:spTree>
    <p:extLst>
      <p:ext uri="{BB962C8B-B14F-4D97-AF65-F5344CB8AC3E}">
        <p14:creationId xmlns:p14="http://schemas.microsoft.com/office/powerpoint/2010/main" val="113744386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mailto:yumiba@icett.or.jp" TargetMode="External"/><Relationship Id="rId2" Type="http://schemas.openxmlformats.org/officeDocument/2006/relationships/image" Target="../media/image3.gif"/><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hyperlink" Target="http://www.icett.or.jp/" TargetMode="External"/><Relationship Id="rId4" Type="http://schemas.openxmlformats.org/officeDocument/2006/relationships/hyperlink" Target="mailto:masuda@icett.or.j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表 11"/>
          <p:cNvGraphicFramePr>
            <a:graphicFrameLocks noGrp="1"/>
          </p:cNvGraphicFramePr>
          <p:nvPr>
            <p:extLst>
              <p:ext uri="{D42A27DB-BD31-4B8C-83A1-F6EECF244321}">
                <p14:modId xmlns:p14="http://schemas.microsoft.com/office/powerpoint/2010/main" val="2960685089"/>
              </p:ext>
            </p:extLst>
          </p:nvPr>
        </p:nvGraphicFramePr>
        <p:xfrm>
          <a:off x="43700" y="6174418"/>
          <a:ext cx="6770596" cy="2896425"/>
        </p:xfrm>
        <a:graphic>
          <a:graphicData uri="http://schemas.openxmlformats.org/drawingml/2006/table">
            <a:tbl>
              <a:tblPr>
                <a:tableStyleId>{5C22544A-7EE6-4342-B048-85BDC9FD1C3A}</a:tableStyleId>
              </a:tblPr>
              <a:tblGrid>
                <a:gridCol w="494182"/>
                <a:gridCol w="2226833"/>
                <a:gridCol w="4049581"/>
              </a:tblGrid>
              <a:tr h="187716">
                <a:tc>
                  <a:txBody>
                    <a:bodyPr/>
                    <a:lstStyle/>
                    <a:p>
                      <a:pPr algn="ctr">
                        <a:spcAft>
                          <a:spcPts val="0"/>
                        </a:spcAft>
                      </a:pPr>
                      <a:r>
                        <a:rPr lang="ja-JP" sz="950" kern="100" dirty="0">
                          <a:effectLst/>
                          <a:latin typeface="Meiryo UI" panose="020B0604030504040204" pitchFamily="50" charset="-128"/>
                          <a:ea typeface="Meiryo UI" panose="020B0604030504040204" pitchFamily="50" charset="-128"/>
                          <a:cs typeface="Meiryo UI" panose="020B0604030504040204" pitchFamily="50" charset="-128"/>
                        </a:rPr>
                        <a:t>時間</a:t>
                      </a:r>
                    </a:p>
                  </a:txBody>
                  <a:tcPr marL="60916" marR="609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ja-JP" sz="950" kern="100" dirty="0">
                          <a:effectLst/>
                          <a:latin typeface="Meiryo UI" panose="020B0604030504040204" pitchFamily="50" charset="-128"/>
                          <a:ea typeface="Meiryo UI" panose="020B0604030504040204" pitchFamily="50" charset="-128"/>
                          <a:cs typeface="Meiryo UI" panose="020B0604030504040204" pitchFamily="50" charset="-128"/>
                        </a:rPr>
                        <a:t>内容</a:t>
                      </a:r>
                    </a:p>
                  </a:txBody>
                  <a:tcPr marL="60916" marR="609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ja-JP" sz="950" kern="100" dirty="0">
                          <a:effectLst/>
                          <a:latin typeface="Meiryo UI" panose="020B0604030504040204" pitchFamily="50" charset="-128"/>
                          <a:ea typeface="Meiryo UI" panose="020B0604030504040204" pitchFamily="50" charset="-128"/>
                          <a:cs typeface="Meiryo UI" panose="020B0604030504040204" pitchFamily="50" charset="-128"/>
                        </a:rPr>
                        <a:t>講演者</a:t>
                      </a:r>
                    </a:p>
                  </a:txBody>
                  <a:tcPr marL="60916" marR="609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57000">
                <a:tc>
                  <a:txBody>
                    <a:bodyPr/>
                    <a:lstStyle/>
                    <a:p>
                      <a:pPr algn="l">
                        <a:spcAft>
                          <a:spcPts val="0"/>
                        </a:spcAft>
                      </a:pPr>
                      <a:r>
                        <a:rPr lang="en-US" altLang="ja-JP" sz="950" kern="100" dirty="0" smtClean="0">
                          <a:effectLst/>
                          <a:latin typeface="Meiryo UI" panose="020B0604030504040204" pitchFamily="50" charset="-128"/>
                          <a:ea typeface="Meiryo UI" panose="020B0604030504040204" pitchFamily="50" charset="-128"/>
                          <a:cs typeface="Meiryo UI" panose="020B0604030504040204" pitchFamily="50" charset="-128"/>
                        </a:rPr>
                        <a:t>13:30</a:t>
                      </a:r>
                      <a:endParaRPr lang="ja-JP" sz="95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0916" marR="609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ja-JP" sz="950" kern="100">
                          <a:effectLst/>
                          <a:latin typeface="Meiryo UI" panose="020B0604030504040204" pitchFamily="50" charset="-128"/>
                          <a:ea typeface="Meiryo UI" panose="020B0604030504040204" pitchFamily="50" charset="-128"/>
                          <a:cs typeface="Meiryo UI" panose="020B0604030504040204" pitchFamily="50" charset="-128"/>
                        </a:rPr>
                        <a:t>開会挨拶</a:t>
                      </a:r>
                    </a:p>
                  </a:txBody>
                  <a:tcPr marL="60916" marR="609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ja-JP" sz="950" kern="100" dirty="0">
                          <a:effectLst/>
                          <a:latin typeface="Meiryo UI" panose="020B0604030504040204" pitchFamily="50" charset="-128"/>
                          <a:ea typeface="Meiryo UI" panose="020B0604030504040204" pitchFamily="50" charset="-128"/>
                          <a:cs typeface="Meiryo UI" panose="020B0604030504040204" pitchFamily="50" charset="-128"/>
                        </a:rPr>
                        <a:t>中部経済</a:t>
                      </a:r>
                      <a:r>
                        <a:rPr lang="ja-JP" sz="950" kern="100" dirty="0" smtClean="0">
                          <a:effectLst/>
                          <a:latin typeface="Meiryo UI" panose="020B0604030504040204" pitchFamily="50" charset="-128"/>
                          <a:ea typeface="Meiryo UI" panose="020B0604030504040204" pitchFamily="50" charset="-128"/>
                          <a:cs typeface="Meiryo UI" panose="020B0604030504040204" pitchFamily="50" charset="-128"/>
                        </a:rPr>
                        <a:t>産業局</a:t>
                      </a:r>
                      <a:r>
                        <a:rPr lang="en-US" altLang="ja-JP" sz="950"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50" kern="100" dirty="0" smtClean="0">
                          <a:effectLst/>
                          <a:latin typeface="Meiryo UI" panose="020B0604030504040204" pitchFamily="50" charset="-128"/>
                          <a:ea typeface="Meiryo UI" panose="020B0604030504040204" pitchFamily="50" charset="-128"/>
                          <a:cs typeface="Meiryo UI" panose="020B0604030504040204" pitchFamily="50" charset="-128"/>
                        </a:rPr>
                        <a:t>資源エネルギー環境部</a:t>
                      </a:r>
                      <a:r>
                        <a:rPr lang="ja-JP" altLang="en-US" sz="950" kern="100" baseline="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sz="950" kern="100" dirty="0" smtClean="0">
                          <a:effectLst/>
                          <a:latin typeface="Meiryo UI" panose="020B0604030504040204" pitchFamily="50" charset="-128"/>
                          <a:ea typeface="Meiryo UI" panose="020B0604030504040204" pitchFamily="50" charset="-128"/>
                          <a:cs typeface="Meiryo UI" panose="020B0604030504040204" pitchFamily="50" charset="-128"/>
                        </a:rPr>
                        <a:t>環境</a:t>
                      </a:r>
                      <a:r>
                        <a:rPr lang="ja-JP" sz="950" kern="100" dirty="0">
                          <a:effectLst/>
                          <a:latin typeface="Meiryo UI" panose="020B0604030504040204" pitchFamily="50" charset="-128"/>
                          <a:ea typeface="Meiryo UI" panose="020B0604030504040204" pitchFamily="50" charset="-128"/>
                          <a:cs typeface="Meiryo UI" panose="020B0604030504040204" pitchFamily="50" charset="-128"/>
                        </a:rPr>
                        <a:t>・</a:t>
                      </a:r>
                      <a:r>
                        <a:rPr lang="ja-JP" sz="950" kern="100" dirty="0" smtClean="0">
                          <a:effectLst/>
                          <a:latin typeface="Meiryo UI" panose="020B0604030504040204" pitchFamily="50" charset="-128"/>
                          <a:ea typeface="Meiryo UI" panose="020B0604030504040204" pitchFamily="50" charset="-128"/>
                          <a:cs typeface="Meiryo UI" panose="020B0604030504040204" pitchFamily="50" charset="-128"/>
                        </a:rPr>
                        <a:t>リサイクル課</a:t>
                      </a:r>
                      <a:r>
                        <a:rPr lang="en-US" altLang="ja-JP" sz="950"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50" kern="100" dirty="0" smtClean="0">
                          <a:effectLst/>
                          <a:latin typeface="Meiryo UI" panose="020B0604030504040204" pitchFamily="50" charset="-128"/>
                          <a:ea typeface="Meiryo UI" panose="020B0604030504040204" pitchFamily="50" charset="-128"/>
                          <a:cs typeface="Meiryo UI" panose="020B0604030504040204" pitchFamily="50" charset="-128"/>
                        </a:rPr>
                        <a:t>課長　浅野俊明氏</a:t>
                      </a:r>
                      <a:endParaRPr lang="ja-JP" sz="95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0916" marR="609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47780">
                <a:tc>
                  <a:txBody>
                    <a:bodyPr/>
                    <a:lstStyle/>
                    <a:p>
                      <a:pPr algn="l">
                        <a:spcAft>
                          <a:spcPts val="0"/>
                        </a:spcAft>
                      </a:pPr>
                      <a:r>
                        <a:rPr lang="en-US" altLang="ja-JP" sz="950" kern="100" dirty="0" smtClean="0">
                          <a:effectLst/>
                          <a:latin typeface="Meiryo UI" panose="020B0604030504040204" pitchFamily="50" charset="-128"/>
                          <a:ea typeface="Meiryo UI" panose="020B0604030504040204" pitchFamily="50" charset="-128"/>
                          <a:cs typeface="Meiryo UI" panose="020B0604030504040204" pitchFamily="50" charset="-128"/>
                        </a:rPr>
                        <a:t>13:40</a:t>
                      </a:r>
                      <a:endParaRPr lang="ja-JP" sz="95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0916" marR="609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ja-JP" sz="950" kern="100" dirty="0" smtClean="0">
                          <a:effectLst/>
                          <a:latin typeface="Meiryo UI" panose="020B0604030504040204" pitchFamily="50" charset="-128"/>
                          <a:ea typeface="Meiryo UI" panose="020B0604030504040204" pitchFamily="50" charset="-128"/>
                          <a:cs typeface="Meiryo UI" panose="020B0604030504040204" pitchFamily="50" charset="-128"/>
                        </a:rPr>
                        <a:t>インドネシア</a:t>
                      </a:r>
                      <a:r>
                        <a:rPr lang="ja-JP" sz="950" kern="100" dirty="0">
                          <a:effectLst/>
                          <a:latin typeface="Meiryo UI" panose="020B0604030504040204" pitchFamily="50" charset="-128"/>
                          <a:ea typeface="Meiryo UI" panose="020B0604030504040204" pitchFamily="50" charset="-128"/>
                          <a:cs typeface="Meiryo UI" panose="020B0604030504040204" pitchFamily="50" charset="-128"/>
                        </a:rPr>
                        <a:t>と日本</a:t>
                      </a:r>
                      <a:r>
                        <a:rPr lang="ja-JP" sz="950" kern="100" dirty="0" smtClean="0">
                          <a:effectLst/>
                          <a:latin typeface="Meiryo UI" panose="020B0604030504040204" pitchFamily="50" charset="-128"/>
                          <a:ea typeface="Meiryo UI" panose="020B0604030504040204" pitchFamily="50" charset="-128"/>
                          <a:cs typeface="Meiryo UI" panose="020B0604030504040204" pitchFamily="50" charset="-128"/>
                        </a:rPr>
                        <a:t>の</a:t>
                      </a:r>
                      <a:r>
                        <a:rPr lang="ja-JP" altLang="en-US" sz="950" kern="100" dirty="0" smtClean="0">
                          <a:effectLst/>
                          <a:latin typeface="Meiryo UI" panose="020B0604030504040204" pitchFamily="50" charset="-128"/>
                          <a:ea typeface="Meiryo UI" panose="020B0604030504040204" pitchFamily="50" charset="-128"/>
                          <a:cs typeface="Meiryo UI" panose="020B0604030504040204" pitchFamily="50" charset="-128"/>
                        </a:rPr>
                        <a:t>環境</a:t>
                      </a:r>
                      <a:r>
                        <a:rPr lang="ja-JP" sz="950" kern="100" dirty="0" smtClean="0">
                          <a:effectLst/>
                          <a:latin typeface="Meiryo UI" panose="020B0604030504040204" pitchFamily="50" charset="-128"/>
                          <a:ea typeface="Meiryo UI" panose="020B0604030504040204" pitchFamily="50" charset="-128"/>
                          <a:cs typeface="Meiryo UI" panose="020B0604030504040204" pitchFamily="50" charset="-128"/>
                        </a:rPr>
                        <a:t>ビジネス</a:t>
                      </a:r>
                      <a:r>
                        <a:rPr lang="ja-JP" sz="950" kern="100" dirty="0">
                          <a:effectLst/>
                          <a:latin typeface="Meiryo UI" panose="020B0604030504040204" pitchFamily="50" charset="-128"/>
                          <a:ea typeface="Meiryo UI" panose="020B0604030504040204" pitchFamily="50" charset="-128"/>
                          <a:cs typeface="Meiryo UI" panose="020B0604030504040204" pitchFamily="50" charset="-128"/>
                        </a:rPr>
                        <a:t>振興への期待</a:t>
                      </a:r>
                    </a:p>
                  </a:txBody>
                  <a:tcPr marL="60916" marR="609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ja-JP" sz="950" kern="100" dirty="0" smtClean="0">
                          <a:effectLst/>
                          <a:latin typeface="Meiryo UI" panose="020B0604030504040204" pitchFamily="50" charset="-128"/>
                          <a:ea typeface="Meiryo UI" panose="020B0604030504040204" pitchFamily="50" charset="-128"/>
                          <a:cs typeface="Meiryo UI" panose="020B0604030504040204" pitchFamily="50" charset="-128"/>
                        </a:rPr>
                        <a:t>在</a:t>
                      </a:r>
                      <a:r>
                        <a:rPr lang="ja-JP" sz="950" kern="100" dirty="0">
                          <a:effectLst/>
                          <a:latin typeface="Meiryo UI" panose="020B0604030504040204" pitchFamily="50" charset="-128"/>
                          <a:ea typeface="Meiryo UI" panose="020B0604030504040204" pitchFamily="50" charset="-128"/>
                          <a:cs typeface="Meiryo UI" panose="020B0604030504040204" pitchFamily="50" charset="-128"/>
                        </a:rPr>
                        <a:t>大阪インドネシア共和国</a:t>
                      </a:r>
                      <a:r>
                        <a:rPr lang="ja-JP" sz="950" kern="100" dirty="0" smtClean="0">
                          <a:effectLst/>
                          <a:latin typeface="Meiryo UI" panose="020B0604030504040204" pitchFamily="50" charset="-128"/>
                          <a:ea typeface="Meiryo UI" panose="020B0604030504040204" pitchFamily="50" charset="-128"/>
                          <a:cs typeface="Meiryo UI" panose="020B0604030504040204" pitchFamily="50" charset="-128"/>
                        </a:rPr>
                        <a:t>総領事館</a:t>
                      </a:r>
                      <a:r>
                        <a:rPr lang="ja-JP" altLang="en-US" sz="950" kern="100" dirty="0" smtClean="0">
                          <a:effectLst/>
                          <a:latin typeface="Meiryo UI" panose="020B0604030504040204" pitchFamily="50" charset="-128"/>
                          <a:ea typeface="Meiryo UI" panose="020B0604030504040204" pitchFamily="50" charset="-128"/>
                          <a:cs typeface="Meiryo UI" panose="020B0604030504040204" pitchFamily="50" charset="-128"/>
                        </a:rPr>
                        <a:t>　総領事</a:t>
                      </a:r>
                      <a:r>
                        <a:rPr lang="ja-JP" altLang="en-US" sz="950" kern="100" dirty="0" smtClean="0">
                          <a:effectLst/>
                          <a:latin typeface="Meiryo UI" panose="020B0604030504040204" pitchFamily="50" charset="-128"/>
                          <a:ea typeface="Meiryo UI" panose="020B0604030504040204" pitchFamily="50" charset="-128"/>
                          <a:cs typeface="Meiryo UI" panose="020B0604030504040204" pitchFamily="50" charset="-128"/>
                        </a:rPr>
                        <a:t>　ウィヌス・エディ・プラティグニョ氏</a:t>
                      </a:r>
                      <a:endParaRPr lang="ja-JP" sz="95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0916" marR="609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79412">
                <a:tc>
                  <a:txBody>
                    <a:bodyPr/>
                    <a:lstStyle/>
                    <a:p>
                      <a:pPr algn="l">
                        <a:spcAft>
                          <a:spcPts val="0"/>
                        </a:spcAft>
                      </a:pPr>
                      <a:r>
                        <a:rPr lang="en-US" sz="950" kern="100" dirty="0">
                          <a:effectLst/>
                          <a:latin typeface="Meiryo UI" panose="020B0604030504040204" pitchFamily="50" charset="-128"/>
                          <a:ea typeface="Meiryo UI" panose="020B0604030504040204" pitchFamily="50" charset="-128"/>
                          <a:cs typeface="Meiryo UI" panose="020B0604030504040204" pitchFamily="50" charset="-128"/>
                        </a:rPr>
                        <a:t>14:00</a:t>
                      </a:r>
                      <a:endParaRPr lang="ja-JP" sz="95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0916" marR="609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ja-JP" sz="950" kern="100">
                          <a:effectLst/>
                          <a:latin typeface="Meiryo UI" panose="020B0604030504040204" pitchFamily="50" charset="-128"/>
                          <a:ea typeface="Meiryo UI" panose="020B0604030504040204" pitchFamily="50" charset="-128"/>
                          <a:cs typeface="Meiryo UI" panose="020B0604030504040204" pitchFamily="50" charset="-128"/>
                        </a:rPr>
                        <a:t>インドネシアの環境概況</a:t>
                      </a:r>
                    </a:p>
                  </a:txBody>
                  <a:tcPr marL="60916" marR="609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altLang="ja-JP" sz="95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50" kern="100" dirty="0" smtClean="0">
                          <a:effectLst/>
                          <a:latin typeface="Meiryo UI" panose="020B0604030504040204" pitchFamily="50" charset="-128"/>
                          <a:ea typeface="Meiryo UI" panose="020B0604030504040204" pitchFamily="50" charset="-128"/>
                          <a:cs typeface="Meiryo UI" panose="020B0604030504040204" pitchFamily="50" charset="-128"/>
                        </a:rPr>
                        <a:t>公財</a:t>
                      </a:r>
                      <a:r>
                        <a:rPr lang="en-US" altLang="ja-JP" sz="95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50" kern="100" dirty="0" smtClean="0">
                          <a:effectLst/>
                          <a:latin typeface="Meiryo UI" panose="020B0604030504040204" pitchFamily="50" charset="-128"/>
                          <a:ea typeface="Meiryo UI" panose="020B0604030504040204" pitchFamily="50" charset="-128"/>
                          <a:cs typeface="Meiryo UI" panose="020B0604030504040204" pitchFamily="50" charset="-128"/>
                        </a:rPr>
                        <a:t>国際環境技術移転センター</a:t>
                      </a:r>
                      <a:endParaRPr lang="ja-JP" sz="95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0916" marR="609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37925">
                <a:tc>
                  <a:txBody>
                    <a:bodyPr/>
                    <a:lstStyle/>
                    <a:p>
                      <a:pPr algn="l">
                        <a:spcAft>
                          <a:spcPts val="0"/>
                        </a:spcAft>
                      </a:pPr>
                      <a:r>
                        <a:rPr lang="en-US" altLang="ja-JP" sz="950" kern="100" dirty="0" smtClean="0">
                          <a:effectLst/>
                          <a:latin typeface="Meiryo UI" panose="020B0604030504040204" pitchFamily="50" charset="-128"/>
                          <a:ea typeface="Meiryo UI" panose="020B0604030504040204" pitchFamily="50" charset="-128"/>
                          <a:cs typeface="Meiryo UI" panose="020B0604030504040204" pitchFamily="50" charset="-128"/>
                        </a:rPr>
                        <a:t>14:10</a:t>
                      </a:r>
                      <a:endParaRPr lang="ja-JP" sz="95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0916" marR="6091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ja-JP" sz="950" kern="100" dirty="0">
                          <a:effectLst/>
                          <a:latin typeface="Meiryo UI" panose="020B0604030504040204" pitchFamily="50" charset="-128"/>
                          <a:ea typeface="Meiryo UI" panose="020B0604030504040204" pitchFamily="50" charset="-128"/>
                          <a:cs typeface="Meiryo UI" panose="020B0604030504040204" pitchFamily="50" charset="-128"/>
                        </a:rPr>
                        <a:t>インドネシアにおける環境状況と対策の現状</a:t>
                      </a:r>
                    </a:p>
                    <a:p>
                      <a:pPr marL="0" lvl="0" indent="0" algn="l">
                        <a:spcAft>
                          <a:spcPts val="0"/>
                        </a:spcAft>
                        <a:buFont typeface="+mj-ea"/>
                        <a:buNone/>
                      </a:pPr>
                      <a:r>
                        <a:rPr lang="ja-JP" altLang="en-US" sz="950" kern="100" dirty="0" smtClean="0">
                          <a:effectLst/>
                          <a:latin typeface="Meiryo UI" panose="020B0604030504040204" pitchFamily="50" charset="-128"/>
                          <a:ea typeface="Meiryo UI" panose="020B0604030504040204" pitchFamily="50" charset="-128"/>
                          <a:cs typeface="Meiryo UI" panose="020B0604030504040204" pitchFamily="50" charset="-128"/>
                        </a:rPr>
                        <a:t>① </a:t>
                      </a:r>
                      <a:r>
                        <a:rPr lang="ja-JP" sz="950" kern="100" dirty="0" smtClean="0">
                          <a:effectLst/>
                          <a:latin typeface="Meiryo UI" panose="020B0604030504040204" pitchFamily="50" charset="-128"/>
                          <a:ea typeface="Meiryo UI" panose="020B0604030504040204" pitchFamily="50" charset="-128"/>
                          <a:cs typeface="Meiryo UI" panose="020B0604030504040204" pitchFamily="50" charset="-128"/>
                        </a:rPr>
                        <a:t>行政</a:t>
                      </a:r>
                      <a:r>
                        <a:rPr lang="ja-JP" sz="950" kern="100" dirty="0">
                          <a:effectLst/>
                          <a:latin typeface="Meiryo UI" panose="020B0604030504040204" pitchFamily="50" charset="-128"/>
                          <a:ea typeface="Meiryo UI" panose="020B0604030504040204" pitchFamily="50" charset="-128"/>
                          <a:cs typeface="Meiryo UI" panose="020B0604030504040204" pitchFamily="50" charset="-128"/>
                        </a:rPr>
                        <a:t>の取り組み（公共分野</a:t>
                      </a:r>
                      <a:r>
                        <a:rPr lang="ja-JP" sz="95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5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0" lvl="0" indent="0" algn="l">
                        <a:spcAft>
                          <a:spcPts val="0"/>
                        </a:spcAft>
                        <a:buFont typeface="+mj-ea"/>
                        <a:buNone/>
                      </a:pPr>
                      <a:r>
                        <a:rPr lang="ja-JP" altLang="en-US" sz="950" kern="100" dirty="0" smtClean="0">
                          <a:effectLst/>
                          <a:latin typeface="Meiryo UI" panose="020B0604030504040204" pitchFamily="50" charset="-128"/>
                          <a:ea typeface="Meiryo UI" panose="020B0604030504040204" pitchFamily="50" charset="-128"/>
                          <a:cs typeface="Meiryo UI" panose="020B0604030504040204" pitchFamily="50" charset="-128"/>
                        </a:rPr>
                        <a:t>② </a:t>
                      </a:r>
                      <a:r>
                        <a:rPr lang="ja-JP" sz="950" kern="100" dirty="0" smtClean="0">
                          <a:effectLst/>
                          <a:latin typeface="Meiryo UI" panose="020B0604030504040204" pitchFamily="50" charset="-128"/>
                          <a:ea typeface="Meiryo UI" panose="020B0604030504040204" pitchFamily="50" charset="-128"/>
                          <a:cs typeface="Meiryo UI" panose="020B0604030504040204" pitchFamily="50" charset="-128"/>
                        </a:rPr>
                        <a:t>産</a:t>
                      </a:r>
                      <a:r>
                        <a:rPr lang="ja-JP" sz="950" kern="100" dirty="0">
                          <a:effectLst/>
                          <a:latin typeface="Meiryo UI" panose="020B0604030504040204" pitchFamily="50" charset="-128"/>
                          <a:ea typeface="Meiryo UI" panose="020B0604030504040204" pitchFamily="50" charset="-128"/>
                          <a:cs typeface="Meiryo UI" panose="020B0604030504040204" pitchFamily="50" charset="-128"/>
                        </a:rPr>
                        <a:t>業界の</a:t>
                      </a:r>
                      <a:r>
                        <a:rPr lang="ja-JP" sz="950" kern="100" dirty="0" smtClean="0">
                          <a:effectLst/>
                          <a:latin typeface="Meiryo UI" panose="020B0604030504040204" pitchFamily="50" charset="-128"/>
                          <a:ea typeface="Meiryo UI" panose="020B0604030504040204" pitchFamily="50" charset="-128"/>
                          <a:cs typeface="Meiryo UI" panose="020B0604030504040204" pitchFamily="50" charset="-128"/>
                        </a:rPr>
                        <a:t>取り組み</a:t>
                      </a:r>
                      <a:endParaRPr lang="ja-JP" sz="95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0916" marR="6091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95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95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0" lvl="0" indent="0" algn="l">
                        <a:spcAft>
                          <a:spcPts val="0"/>
                        </a:spcAft>
                        <a:buFont typeface="+mj-ea"/>
                        <a:buNone/>
                      </a:pPr>
                      <a:r>
                        <a:rPr lang="ja-JP" altLang="en-US" sz="950" kern="100" dirty="0" smtClean="0">
                          <a:effectLst/>
                          <a:latin typeface="Meiryo UI" panose="020B0604030504040204" pitchFamily="50" charset="-128"/>
                          <a:ea typeface="Meiryo UI" panose="020B0604030504040204" pitchFamily="50" charset="-128"/>
                          <a:cs typeface="Meiryo UI" panose="020B0604030504040204" pitchFamily="50" charset="-128"/>
                        </a:rPr>
                        <a:t>① </a:t>
                      </a:r>
                      <a:r>
                        <a:rPr lang="ja-JP" sz="950" kern="100" dirty="0" smtClean="0">
                          <a:effectLst/>
                          <a:latin typeface="Meiryo UI" panose="020B0604030504040204" pitchFamily="50" charset="-128"/>
                          <a:ea typeface="Meiryo UI" panose="020B0604030504040204" pitchFamily="50" charset="-128"/>
                          <a:cs typeface="Meiryo UI" panose="020B0604030504040204" pitchFamily="50" charset="-128"/>
                        </a:rPr>
                        <a:t>インドネシア</a:t>
                      </a:r>
                      <a:r>
                        <a:rPr lang="ja-JP" sz="950" kern="100" dirty="0">
                          <a:effectLst/>
                          <a:latin typeface="Meiryo UI" panose="020B0604030504040204" pitchFamily="50" charset="-128"/>
                          <a:ea typeface="Meiryo UI" panose="020B0604030504040204" pitchFamily="50" charset="-128"/>
                          <a:cs typeface="Meiryo UI" panose="020B0604030504040204" pitchFamily="50" charset="-128"/>
                        </a:rPr>
                        <a:t>環境</a:t>
                      </a:r>
                      <a:r>
                        <a:rPr lang="ja-JP" sz="950" kern="100" dirty="0" smtClean="0">
                          <a:effectLst/>
                          <a:latin typeface="Meiryo UI" panose="020B0604030504040204" pitchFamily="50" charset="-128"/>
                          <a:ea typeface="Meiryo UI" panose="020B0604030504040204" pitchFamily="50" charset="-128"/>
                          <a:cs typeface="Meiryo UI" panose="020B0604030504040204" pitchFamily="50" charset="-128"/>
                        </a:rPr>
                        <a:t>林業省</a:t>
                      </a:r>
                      <a:r>
                        <a:rPr lang="ja-JP" altLang="en-US" sz="950" kern="100" baseline="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50" kern="100" dirty="0" smtClean="0">
                          <a:effectLst/>
                          <a:latin typeface="Meiryo UI" panose="020B0604030504040204" pitchFamily="50" charset="-128"/>
                          <a:ea typeface="Meiryo UI" panose="020B0604030504040204" pitchFamily="50" charset="-128"/>
                          <a:cs typeface="Meiryo UI" panose="020B0604030504040204" pitchFamily="50" charset="-128"/>
                        </a:rPr>
                        <a:t>環境林業標準化センター</a:t>
                      </a:r>
                      <a:r>
                        <a:rPr lang="ja-JP" altLang="en-US" sz="950" kern="100" baseline="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50" kern="100" dirty="0" smtClean="0">
                          <a:effectLst/>
                          <a:latin typeface="Meiryo UI" panose="020B0604030504040204" pitchFamily="50" charset="-128"/>
                          <a:ea typeface="Meiryo UI" panose="020B0604030504040204" pitchFamily="50" charset="-128"/>
                          <a:cs typeface="Meiryo UI" panose="020B0604030504040204" pitchFamily="50" charset="-128"/>
                        </a:rPr>
                        <a:t>部長</a:t>
                      </a:r>
                      <a:r>
                        <a:rPr lang="ja-JP" altLang="en-US" sz="950" kern="100" baseline="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50" kern="100" baseline="0" dirty="0" smtClean="0">
                          <a:effectLst/>
                          <a:latin typeface="Meiryo UI" panose="020B0604030504040204" pitchFamily="50" charset="-128"/>
                          <a:ea typeface="Meiryo UI" panose="020B0604030504040204" pitchFamily="50" charset="-128"/>
                          <a:cs typeface="Meiryo UI" panose="020B0604030504040204" pitchFamily="50" charset="-128"/>
                        </a:rPr>
                        <a:t>ギ</a:t>
                      </a:r>
                      <a:r>
                        <a:rPr lang="ja-JP" altLang="en-US" sz="950" kern="100" dirty="0" smtClean="0">
                          <a:effectLst/>
                          <a:latin typeface="Meiryo UI" panose="020B0604030504040204" pitchFamily="50" charset="-128"/>
                          <a:ea typeface="Meiryo UI" panose="020B0604030504040204" pitchFamily="50" charset="-128"/>
                          <a:cs typeface="Meiryo UI" panose="020B0604030504040204" pitchFamily="50" charset="-128"/>
                        </a:rPr>
                        <a:t>リ・ダルミント氏</a:t>
                      </a:r>
                      <a:endParaRPr lang="ja-JP" sz="95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0" lvl="0" indent="0" algn="l">
                        <a:spcAft>
                          <a:spcPts val="0"/>
                        </a:spcAft>
                        <a:buFont typeface="+mj-ea"/>
                        <a:buNone/>
                      </a:pPr>
                      <a:r>
                        <a:rPr lang="ja-JP" altLang="en-US" sz="950" kern="100" dirty="0" smtClean="0">
                          <a:effectLst/>
                          <a:latin typeface="Meiryo UI" panose="020B0604030504040204" pitchFamily="50" charset="-128"/>
                          <a:ea typeface="Meiryo UI" panose="020B0604030504040204" pitchFamily="50" charset="-128"/>
                          <a:cs typeface="Meiryo UI" panose="020B0604030504040204" pitchFamily="50" charset="-128"/>
                        </a:rPr>
                        <a:t>② インドネシア</a:t>
                      </a:r>
                      <a:r>
                        <a:rPr lang="ja-JP" altLang="en-US" sz="950" kern="100" dirty="0" smtClean="0">
                          <a:effectLst/>
                          <a:latin typeface="Meiryo UI" panose="020B0604030504040204" pitchFamily="50" charset="-128"/>
                          <a:ea typeface="Meiryo UI" panose="020B0604030504040204" pitchFamily="50" charset="-128"/>
                          <a:cs typeface="Meiryo UI" panose="020B0604030504040204" pitchFamily="50" charset="-128"/>
                        </a:rPr>
                        <a:t>経営者協会</a:t>
                      </a:r>
                      <a:r>
                        <a:rPr lang="en-US" altLang="ja-JP" sz="950" kern="100" dirty="0" smtClean="0">
                          <a:effectLst/>
                          <a:latin typeface="Meiryo UI" panose="020B0604030504040204" pitchFamily="50" charset="-128"/>
                          <a:ea typeface="Meiryo UI" panose="020B0604030504040204" pitchFamily="50" charset="-128"/>
                          <a:cs typeface="Meiryo UI" panose="020B0604030504040204" pitchFamily="50" charset="-128"/>
                        </a:rPr>
                        <a:t>(APINDO</a:t>
                      </a:r>
                      <a:r>
                        <a:rPr lang="en-US" altLang="ja-JP" sz="95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50" kern="100" baseline="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50" kern="100" dirty="0" smtClean="0">
                          <a:effectLst/>
                          <a:latin typeface="Meiryo UI" panose="020B0604030504040204" pitchFamily="50" charset="-128"/>
                          <a:ea typeface="Meiryo UI" panose="020B0604030504040204" pitchFamily="50" charset="-128"/>
                          <a:cs typeface="Meiryo UI" panose="020B0604030504040204" pitchFamily="50" charset="-128"/>
                        </a:rPr>
                        <a:t>食糧安全保障部 水産担当部長　</a:t>
                      </a:r>
                      <a:endParaRPr lang="en-US" altLang="ja-JP" sz="95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0" lvl="0" indent="0" algn="l">
                        <a:spcAft>
                          <a:spcPts val="0"/>
                        </a:spcAft>
                        <a:buFont typeface="+mj-ea"/>
                        <a:buNone/>
                      </a:pPr>
                      <a:r>
                        <a:rPr lang="ja-JP" altLang="en-US" sz="950" kern="100" dirty="0" smtClean="0">
                          <a:effectLst/>
                          <a:latin typeface="Meiryo UI" panose="020B0604030504040204" pitchFamily="50" charset="-128"/>
                          <a:ea typeface="Meiryo UI" panose="020B0604030504040204" pitchFamily="50" charset="-128"/>
                          <a:cs typeface="Meiryo UI" panose="020B0604030504040204" pitchFamily="50" charset="-128"/>
                        </a:rPr>
                        <a:t>　　　　　　　　　　　　　　　（国家廃棄物カウンシル委員）トーマス・ダルマワン氏</a:t>
                      </a:r>
                      <a:endParaRPr lang="en-US" altLang="ja-JP" sz="95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60916" marR="609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00597">
                <a:tc>
                  <a:txBody>
                    <a:bodyPr/>
                    <a:lstStyle/>
                    <a:p>
                      <a:pPr algn="l">
                        <a:spcAft>
                          <a:spcPts val="0"/>
                        </a:spcAft>
                      </a:pPr>
                      <a:r>
                        <a:rPr lang="en-US" sz="950" kern="100" dirty="0">
                          <a:effectLst/>
                          <a:latin typeface="Meiryo UI" panose="020B0604030504040204" pitchFamily="50" charset="-128"/>
                          <a:ea typeface="Meiryo UI" panose="020B0604030504040204" pitchFamily="50" charset="-128"/>
                          <a:cs typeface="Meiryo UI" panose="020B0604030504040204" pitchFamily="50" charset="-128"/>
                        </a:rPr>
                        <a:t>14:50</a:t>
                      </a:r>
                      <a:endParaRPr lang="ja-JP" sz="95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0916" marR="609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ja-JP" sz="950" kern="100">
                          <a:effectLst/>
                          <a:latin typeface="Meiryo UI" panose="020B0604030504040204" pitchFamily="50" charset="-128"/>
                          <a:ea typeface="Meiryo UI" panose="020B0604030504040204" pitchFamily="50" charset="-128"/>
                          <a:cs typeface="Meiryo UI" panose="020B0604030504040204" pitchFamily="50" charset="-128"/>
                        </a:rPr>
                        <a:t>休憩</a:t>
                      </a:r>
                    </a:p>
                  </a:txBody>
                  <a:tcPr marL="60916" marR="609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950" kern="100">
                          <a:effectLst/>
                          <a:latin typeface="Meiryo UI" panose="020B0604030504040204" pitchFamily="50" charset="-128"/>
                          <a:ea typeface="Meiryo UI" panose="020B0604030504040204" pitchFamily="50" charset="-128"/>
                          <a:cs typeface="Meiryo UI" panose="020B0604030504040204" pitchFamily="50" charset="-128"/>
                        </a:rPr>
                        <a:t> </a:t>
                      </a:r>
                      <a:endParaRPr lang="ja-JP" sz="950" kern="100">
                        <a:effectLst/>
                        <a:latin typeface="Meiryo UI" panose="020B0604030504040204" pitchFamily="50" charset="-128"/>
                        <a:ea typeface="Meiryo UI" panose="020B0604030504040204" pitchFamily="50" charset="-128"/>
                        <a:cs typeface="Meiryo UI" panose="020B0604030504040204" pitchFamily="50" charset="-128"/>
                      </a:endParaRPr>
                    </a:p>
                  </a:txBody>
                  <a:tcPr marL="60916" marR="609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16537">
                <a:tc>
                  <a:txBody>
                    <a:bodyPr/>
                    <a:lstStyle/>
                    <a:p>
                      <a:pPr algn="l">
                        <a:spcAft>
                          <a:spcPts val="0"/>
                        </a:spcAft>
                      </a:pPr>
                      <a:r>
                        <a:rPr lang="en-US" sz="950" kern="100" dirty="0">
                          <a:effectLst/>
                          <a:latin typeface="Meiryo UI" panose="020B0604030504040204" pitchFamily="50" charset="-128"/>
                          <a:ea typeface="Meiryo UI" panose="020B0604030504040204" pitchFamily="50" charset="-128"/>
                          <a:cs typeface="Meiryo UI" panose="020B0604030504040204" pitchFamily="50" charset="-128"/>
                        </a:rPr>
                        <a:t>15:00</a:t>
                      </a:r>
                      <a:endParaRPr lang="ja-JP" sz="95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0916" marR="6091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ja-JP" sz="950" kern="100" dirty="0" smtClean="0">
                          <a:effectLst/>
                          <a:latin typeface="Meiryo UI" panose="020B0604030504040204" pitchFamily="50" charset="-128"/>
                          <a:ea typeface="Meiryo UI" panose="020B0604030504040204" pitchFamily="50" charset="-128"/>
                          <a:cs typeface="Meiryo UI" panose="020B0604030504040204" pitchFamily="50" charset="-128"/>
                        </a:rPr>
                        <a:t>パネルディスカッション</a:t>
                      </a:r>
                      <a:r>
                        <a:rPr lang="ja-JP" altLang="en-US" sz="95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sz="950" kern="100" dirty="0">
                        <a:effectLst/>
                        <a:latin typeface="Meiryo UI" panose="020B0604030504040204" pitchFamily="50" charset="-128"/>
                        <a:ea typeface="Meiryo UI" panose="020B0604030504040204" pitchFamily="50" charset="-128"/>
                        <a:cs typeface="Meiryo UI" panose="020B0604030504040204" pitchFamily="50" charset="-128"/>
                      </a:endParaRPr>
                    </a:p>
                    <a:p>
                      <a:pPr algn="l">
                        <a:spcAft>
                          <a:spcPts val="0"/>
                        </a:spcAft>
                      </a:pPr>
                      <a:r>
                        <a:rPr lang="ja-JP" sz="950" kern="100" dirty="0" smtClean="0">
                          <a:effectLst/>
                          <a:latin typeface="Meiryo UI" panose="020B0604030504040204" pitchFamily="50" charset="-128"/>
                          <a:ea typeface="Meiryo UI" panose="020B0604030504040204" pitchFamily="50" charset="-128"/>
                          <a:cs typeface="Meiryo UI" panose="020B0604030504040204" pitchFamily="50" charset="-128"/>
                        </a:rPr>
                        <a:t>インドネシアに</a:t>
                      </a:r>
                      <a:r>
                        <a:rPr lang="ja-JP" sz="950" kern="100" dirty="0">
                          <a:effectLst/>
                          <a:latin typeface="Meiryo UI" panose="020B0604030504040204" pitchFamily="50" charset="-128"/>
                          <a:ea typeface="Meiryo UI" panose="020B0604030504040204" pitchFamily="50" charset="-128"/>
                          <a:cs typeface="Meiryo UI" panose="020B0604030504040204" pitchFamily="50" charset="-128"/>
                        </a:rPr>
                        <a:t>おける環境技術</a:t>
                      </a:r>
                      <a:r>
                        <a:rPr lang="ja-JP" sz="950" kern="100" dirty="0" smtClean="0">
                          <a:effectLst/>
                          <a:latin typeface="Meiryo UI" panose="020B0604030504040204" pitchFamily="50" charset="-128"/>
                          <a:ea typeface="Meiryo UI" panose="020B0604030504040204" pitchFamily="50" charset="-128"/>
                          <a:cs typeface="Meiryo UI" panose="020B0604030504040204" pitchFamily="50" charset="-128"/>
                        </a:rPr>
                        <a:t>ニーズ</a:t>
                      </a:r>
                      <a:endParaRPr lang="ja-JP" sz="95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0916" marR="6091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ja-JP" sz="950" kern="100" dirty="0">
                          <a:effectLst/>
                          <a:latin typeface="Meiryo UI" panose="020B0604030504040204" pitchFamily="50" charset="-128"/>
                          <a:ea typeface="Meiryo UI" panose="020B0604030504040204" pitchFamily="50" charset="-128"/>
                          <a:cs typeface="Meiryo UI" panose="020B0604030504040204" pitchFamily="50" charset="-128"/>
                        </a:rPr>
                        <a:t>モデレーター：</a:t>
                      </a:r>
                      <a:r>
                        <a:rPr lang="en-US" sz="950" kern="100" dirty="0">
                          <a:effectLst/>
                          <a:latin typeface="Meiryo UI" panose="020B0604030504040204" pitchFamily="50" charset="-128"/>
                          <a:ea typeface="Meiryo UI" panose="020B0604030504040204" pitchFamily="50" charset="-128"/>
                          <a:cs typeface="Meiryo UI" panose="020B0604030504040204" pitchFamily="50" charset="-128"/>
                        </a:rPr>
                        <a:t>ICETT</a:t>
                      </a:r>
                      <a:endParaRPr lang="ja-JP" sz="950" kern="100" dirty="0">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sz="950" kern="100" dirty="0">
                          <a:effectLst/>
                          <a:latin typeface="Meiryo UI" panose="020B0604030504040204" pitchFamily="50" charset="-128"/>
                          <a:ea typeface="Meiryo UI" panose="020B0604030504040204" pitchFamily="50" charset="-128"/>
                          <a:cs typeface="Meiryo UI" panose="020B0604030504040204" pitchFamily="50" charset="-128"/>
                        </a:rPr>
                        <a:t>パネリスト</a:t>
                      </a:r>
                      <a:r>
                        <a:rPr lang="ja-JP" sz="95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5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sz="950" kern="100" dirty="0" smtClean="0">
                          <a:effectLst/>
                          <a:latin typeface="Meiryo UI" panose="020B0604030504040204" pitchFamily="50" charset="-128"/>
                          <a:ea typeface="Meiryo UI" panose="020B0604030504040204" pitchFamily="50" charset="-128"/>
                          <a:cs typeface="Meiryo UI" panose="020B0604030504040204" pitchFamily="50" charset="-128"/>
                        </a:rPr>
                        <a:t>インドネシア</a:t>
                      </a:r>
                      <a:r>
                        <a:rPr lang="ja-JP" sz="950" kern="100" dirty="0">
                          <a:effectLst/>
                          <a:latin typeface="Meiryo UI" panose="020B0604030504040204" pitchFamily="50" charset="-128"/>
                          <a:ea typeface="Meiryo UI" panose="020B0604030504040204" pitchFamily="50" charset="-128"/>
                          <a:cs typeface="Meiryo UI" panose="020B0604030504040204" pitchFamily="50" charset="-128"/>
                        </a:rPr>
                        <a:t>環境</a:t>
                      </a:r>
                      <a:r>
                        <a:rPr lang="ja-JP" sz="950" kern="100" dirty="0" smtClean="0">
                          <a:effectLst/>
                          <a:latin typeface="Meiryo UI" panose="020B0604030504040204" pitchFamily="50" charset="-128"/>
                          <a:ea typeface="Meiryo UI" panose="020B0604030504040204" pitchFamily="50" charset="-128"/>
                          <a:cs typeface="Meiryo UI" panose="020B0604030504040204" pitchFamily="50" charset="-128"/>
                        </a:rPr>
                        <a:t>林業省</a:t>
                      </a:r>
                      <a:r>
                        <a:rPr lang="ja-JP" altLang="en-US" sz="950" kern="100" dirty="0" smtClean="0">
                          <a:effectLst/>
                          <a:latin typeface="Meiryo UI" panose="020B0604030504040204" pitchFamily="50" charset="-128"/>
                          <a:ea typeface="Meiryo UI" panose="020B0604030504040204" pitchFamily="50" charset="-128"/>
                          <a:cs typeface="Meiryo UI" panose="020B0604030504040204" pitchFamily="50" charset="-128"/>
                        </a:rPr>
                        <a:t>環境林業標準化センター 部長</a:t>
                      </a:r>
                      <a:r>
                        <a:rPr lang="ja-JP" altLang="en-US" sz="950" kern="100" baseline="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50" kern="100" dirty="0" smtClean="0">
                          <a:effectLst/>
                          <a:latin typeface="Meiryo UI" panose="020B0604030504040204" pitchFamily="50" charset="-128"/>
                          <a:ea typeface="Meiryo UI" panose="020B0604030504040204" pitchFamily="50" charset="-128"/>
                          <a:cs typeface="Meiryo UI" panose="020B0604030504040204" pitchFamily="50" charset="-128"/>
                        </a:rPr>
                        <a:t>ギリ・ダルミント氏</a:t>
                      </a:r>
                      <a:endParaRPr lang="en-US" altLang="ja-JP" sz="95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950" kern="100" dirty="0" smtClean="0">
                          <a:effectLst/>
                          <a:latin typeface="Meiryo UI" panose="020B0604030504040204" pitchFamily="50" charset="-128"/>
                          <a:ea typeface="Meiryo UI" panose="020B0604030504040204" pitchFamily="50" charset="-128"/>
                          <a:cs typeface="Meiryo UI" panose="020B0604030504040204" pitchFamily="50" charset="-128"/>
                        </a:rPr>
                        <a:t>インドネシア経営者</a:t>
                      </a:r>
                      <a:r>
                        <a:rPr lang="ja-JP" altLang="en-US" sz="950" kern="100" dirty="0" smtClean="0">
                          <a:effectLst/>
                          <a:latin typeface="Meiryo UI" panose="020B0604030504040204" pitchFamily="50" charset="-128"/>
                          <a:ea typeface="Meiryo UI" panose="020B0604030504040204" pitchFamily="50" charset="-128"/>
                          <a:cs typeface="Meiryo UI" panose="020B0604030504040204" pitchFamily="50" charset="-128"/>
                        </a:rPr>
                        <a:t>協会 食糧安全保障部 水産担当部長 トーマス・ダルマワン氏</a:t>
                      </a:r>
                      <a:endParaRPr lang="en-US" altLang="ja-JP" sz="95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950" kern="100" dirty="0" smtClean="0">
                          <a:effectLst/>
                          <a:latin typeface="Meiryo UI" panose="020B0604030504040204" pitchFamily="50" charset="-128"/>
                          <a:ea typeface="Meiryo UI" panose="020B0604030504040204" pitchFamily="50" charset="-128"/>
                          <a:cs typeface="Meiryo UI" panose="020B0604030504040204" pitchFamily="50" charset="-128"/>
                        </a:rPr>
                        <a:t>　　　　　　　　　　　　　　　国際</a:t>
                      </a:r>
                      <a:r>
                        <a:rPr lang="ja-JP" altLang="en-US" sz="950" kern="100" dirty="0" smtClean="0">
                          <a:effectLst/>
                          <a:latin typeface="Meiryo UI" panose="020B0604030504040204" pitchFamily="50" charset="-128"/>
                          <a:ea typeface="Meiryo UI" panose="020B0604030504040204" pitchFamily="50" charset="-128"/>
                          <a:cs typeface="Meiryo UI" panose="020B0604030504040204" pitchFamily="50" charset="-128"/>
                        </a:rPr>
                        <a:t>関係投資副部長　ディアナ・</a:t>
                      </a:r>
                      <a:r>
                        <a:rPr lang="en-US" altLang="ja-JP" sz="950" kern="100" dirty="0" smtClean="0">
                          <a:effectLst/>
                          <a:latin typeface="Meiryo UI" panose="020B0604030504040204" pitchFamily="50" charset="-128"/>
                          <a:ea typeface="Meiryo UI" panose="020B0604030504040204" pitchFamily="50" charset="-128"/>
                          <a:cs typeface="Meiryo UI" panose="020B0604030504040204" pitchFamily="50" charset="-128"/>
                        </a:rPr>
                        <a:t>M.</a:t>
                      </a:r>
                      <a:r>
                        <a:rPr lang="ja-JP" altLang="en-US" sz="950" kern="100" dirty="0" smtClean="0">
                          <a:effectLst/>
                          <a:latin typeface="Meiryo UI" panose="020B0604030504040204" pitchFamily="50" charset="-128"/>
                          <a:ea typeface="Meiryo UI" panose="020B0604030504040204" pitchFamily="50" charset="-128"/>
                          <a:cs typeface="Meiryo UI" panose="020B0604030504040204" pitchFamily="50" charset="-128"/>
                        </a:rPr>
                        <a:t> サヴィトリ氏</a:t>
                      </a:r>
                      <a:endParaRPr lang="en-US" altLang="ja-JP" sz="95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sz="950" kern="100" dirty="0" smtClean="0">
                          <a:effectLst/>
                          <a:latin typeface="Meiryo UI" panose="020B0604030504040204" pitchFamily="50" charset="-128"/>
                          <a:ea typeface="Meiryo UI" panose="020B0604030504040204" pitchFamily="50" charset="-128"/>
                          <a:cs typeface="Meiryo UI" panose="020B0604030504040204" pitchFamily="50" charset="-128"/>
                        </a:rPr>
                        <a:t>西ジャワ州</a:t>
                      </a:r>
                      <a:r>
                        <a:rPr lang="ja-JP" sz="950" kern="100" dirty="0">
                          <a:effectLst/>
                          <a:latin typeface="Meiryo UI" panose="020B0604030504040204" pitchFamily="50" charset="-128"/>
                          <a:ea typeface="Meiryo UI" panose="020B0604030504040204" pitchFamily="50" charset="-128"/>
                          <a:cs typeface="Meiryo UI" panose="020B0604030504040204" pitchFamily="50" charset="-128"/>
                        </a:rPr>
                        <a:t>環境</a:t>
                      </a:r>
                      <a:r>
                        <a:rPr lang="ja-JP" sz="950" kern="100" dirty="0" smtClean="0">
                          <a:effectLst/>
                          <a:latin typeface="Meiryo UI" panose="020B0604030504040204" pitchFamily="50" charset="-128"/>
                          <a:ea typeface="Meiryo UI" panose="020B0604030504040204" pitchFamily="50" charset="-128"/>
                          <a:cs typeface="Meiryo UI" panose="020B0604030504040204" pitchFamily="50" charset="-128"/>
                        </a:rPr>
                        <a:t>管理局</a:t>
                      </a:r>
                      <a:r>
                        <a:rPr lang="en-US" altLang="ja-JP" sz="950"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50" kern="100" dirty="0" smtClean="0">
                          <a:effectLst/>
                          <a:latin typeface="Meiryo UI" panose="020B0604030504040204" pitchFamily="50" charset="-128"/>
                          <a:ea typeface="Meiryo UI" panose="020B0604030504040204" pitchFamily="50" charset="-128"/>
                          <a:cs typeface="Meiryo UI" panose="020B0604030504040204" pitchFamily="50" charset="-128"/>
                        </a:rPr>
                        <a:t>公害防止部長</a:t>
                      </a:r>
                      <a:r>
                        <a:rPr lang="ja-JP" altLang="en-US" sz="950" kern="100" baseline="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50" kern="100" dirty="0" smtClean="0">
                          <a:effectLst/>
                          <a:latin typeface="Meiryo UI" panose="020B0604030504040204" pitchFamily="50" charset="-128"/>
                          <a:ea typeface="Meiryo UI" panose="020B0604030504040204" pitchFamily="50" charset="-128"/>
                          <a:cs typeface="Meiryo UI" panose="020B0604030504040204" pitchFamily="50" charset="-128"/>
                        </a:rPr>
                        <a:t>エヴァ・</a:t>
                      </a:r>
                      <a:r>
                        <a:rPr lang="ja-JP" altLang="en-US" sz="950" kern="100" dirty="0" smtClean="0">
                          <a:effectLst/>
                          <a:latin typeface="Meiryo UI" panose="020B0604030504040204" pitchFamily="50" charset="-128"/>
                          <a:ea typeface="Meiryo UI" panose="020B0604030504040204" pitchFamily="50" charset="-128"/>
                          <a:cs typeface="Meiryo UI" panose="020B0604030504040204" pitchFamily="50" charset="-128"/>
                        </a:rPr>
                        <a:t>ファンドラ氏</a:t>
                      </a:r>
                      <a:endParaRPr lang="en-US" altLang="ja-JP" sz="95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altLang="ja-JP" sz="95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50" kern="100" dirty="0" smtClean="0">
                          <a:effectLst/>
                          <a:latin typeface="Meiryo UI" panose="020B0604030504040204" pitchFamily="50" charset="-128"/>
                          <a:ea typeface="Meiryo UI" panose="020B0604030504040204" pitchFamily="50" charset="-128"/>
                          <a:cs typeface="Meiryo UI" panose="020B0604030504040204" pitchFamily="50" charset="-128"/>
                        </a:rPr>
                        <a:t>独</a:t>
                      </a:r>
                      <a:r>
                        <a:rPr lang="en-US" altLang="ja-JP" sz="95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50" kern="100" dirty="0" smtClean="0">
                          <a:effectLst/>
                          <a:latin typeface="Meiryo UI" panose="020B0604030504040204" pitchFamily="50" charset="-128"/>
                          <a:ea typeface="Meiryo UI" panose="020B0604030504040204" pitchFamily="50" charset="-128"/>
                          <a:cs typeface="Meiryo UI" panose="020B0604030504040204" pitchFamily="50" charset="-128"/>
                        </a:rPr>
                        <a:t>国際</a:t>
                      </a:r>
                      <a:r>
                        <a:rPr lang="ja-JP" altLang="en-US" sz="950" kern="100" dirty="0" smtClean="0">
                          <a:effectLst/>
                          <a:latin typeface="Meiryo UI" panose="020B0604030504040204" pitchFamily="50" charset="-128"/>
                          <a:ea typeface="Meiryo UI" panose="020B0604030504040204" pitchFamily="50" charset="-128"/>
                          <a:cs typeface="Meiryo UI" panose="020B0604030504040204" pitchFamily="50" charset="-128"/>
                        </a:rPr>
                        <a:t>協力</a:t>
                      </a:r>
                      <a:r>
                        <a:rPr lang="ja-JP" altLang="en-US" sz="950" kern="100" dirty="0" smtClean="0">
                          <a:effectLst/>
                          <a:latin typeface="Meiryo UI" panose="020B0604030504040204" pitchFamily="50" charset="-128"/>
                          <a:ea typeface="Meiryo UI" panose="020B0604030504040204" pitchFamily="50" charset="-128"/>
                          <a:cs typeface="Meiryo UI" panose="020B0604030504040204" pitchFamily="50" charset="-128"/>
                        </a:rPr>
                        <a:t>機構</a:t>
                      </a:r>
                      <a:r>
                        <a:rPr lang="en-US" altLang="ja-JP" sz="950" kern="100" baseline="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50" kern="100" dirty="0" smtClean="0">
                          <a:effectLst/>
                          <a:latin typeface="Meiryo UI" panose="020B0604030504040204" pitchFamily="50" charset="-128"/>
                          <a:ea typeface="Meiryo UI" panose="020B0604030504040204" pitchFamily="50" charset="-128"/>
                          <a:cs typeface="Meiryo UI" panose="020B0604030504040204" pitchFamily="50" charset="-128"/>
                        </a:rPr>
                        <a:t>中部</a:t>
                      </a:r>
                      <a:r>
                        <a:rPr lang="ja-JP" altLang="en-US" sz="950" kern="100" dirty="0" smtClean="0">
                          <a:effectLst/>
                          <a:latin typeface="Meiryo UI" panose="020B0604030504040204" pitchFamily="50" charset="-128"/>
                          <a:ea typeface="Meiryo UI" panose="020B0604030504040204" pitchFamily="50" charset="-128"/>
                          <a:cs typeface="Meiryo UI" panose="020B0604030504040204" pitchFamily="50" charset="-128"/>
                        </a:rPr>
                        <a:t>国際</a:t>
                      </a:r>
                      <a:r>
                        <a:rPr lang="ja-JP" altLang="en-US" sz="950" kern="100" dirty="0" smtClean="0">
                          <a:effectLst/>
                          <a:latin typeface="Meiryo UI" panose="020B0604030504040204" pitchFamily="50" charset="-128"/>
                          <a:ea typeface="Meiryo UI" panose="020B0604030504040204" pitchFamily="50" charset="-128"/>
                          <a:cs typeface="Meiryo UI" panose="020B0604030504040204" pitchFamily="50" charset="-128"/>
                        </a:rPr>
                        <a:t>センター 市民参加協力課 専任参事 多田知幸氏</a:t>
                      </a:r>
                      <a:endParaRPr lang="en-US" altLang="ja-JP" sz="95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altLang="ja-JP" sz="95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50" kern="100" dirty="0" smtClean="0">
                          <a:effectLst/>
                          <a:latin typeface="Meiryo UI" panose="020B0604030504040204" pitchFamily="50" charset="-128"/>
                          <a:ea typeface="Meiryo UI" panose="020B0604030504040204" pitchFamily="50" charset="-128"/>
                          <a:cs typeface="Meiryo UI" panose="020B0604030504040204" pitchFamily="50" charset="-128"/>
                        </a:rPr>
                        <a:t>独</a:t>
                      </a:r>
                      <a:r>
                        <a:rPr lang="en-US" altLang="ja-JP" sz="95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50" kern="100" dirty="0" smtClean="0">
                          <a:effectLst/>
                          <a:latin typeface="Meiryo UI" panose="020B0604030504040204" pitchFamily="50" charset="-128"/>
                          <a:ea typeface="Meiryo UI" panose="020B0604030504040204" pitchFamily="50" charset="-128"/>
                          <a:cs typeface="Meiryo UI" panose="020B0604030504040204" pitchFamily="50" charset="-128"/>
                        </a:rPr>
                        <a:t>日本貿易振興機構</a:t>
                      </a:r>
                      <a:r>
                        <a:rPr lang="ja-JP" altLang="en-US" sz="950" kern="100" baseline="0" dirty="0" smtClean="0">
                          <a:effectLst/>
                          <a:latin typeface="Meiryo UI" panose="020B0604030504040204" pitchFamily="50" charset="-128"/>
                          <a:ea typeface="Meiryo UI" panose="020B0604030504040204" pitchFamily="50" charset="-128"/>
                          <a:cs typeface="Meiryo UI" panose="020B0604030504040204" pitchFamily="50" charset="-128"/>
                        </a:rPr>
                        <a:t> 三重</a:t>
                      </a:r>
                      <a:r>
                        <a:rPr lang="ja-JP" altLang="en-US" sz="950" kern="100" baseline="0" smtClean="0">
                          <a:effectLst/>
                          <a:latin typeface="Meiryo UI" panose="020B0604030504040204" pitchFamily="50" charset="-128"/>
                          <a:ea typeface="Meiryo UI" panose="020B0604030504040204" pitchFamily="50" charset="-128"/>
                          <a:cs typeface="Meiryo UI" panose="020B0604030504040204" pitchFamily="50" charset="-128"/>
                        </a:rPr>
                        <a:t>貿易情報</a:t>
                      </a:r>
                      <a:r>
                        <a:rPr lang="ja-JP" altLang="en-US" sz="950" kern="100" baseline="0" dirty="0" smtClean="0">
                          <a:effectLst/>
                          <a:latin typeface="Meiryo UI" panose="020B0604030504040204" pitchFamily="50" charset="-128"/>
                          <a:ea typeface="Meiryo UI" panose="020B0604030504040204" pitchFamily="50" charset="-128"/>
                          <a:cs typeface="Meiryo UI" panose="020B0604030504040204" pitchFamily="50" charset="-128"/>
                        </a:rPr>
                        <a:t>センター</a:t>
                      </a:r>
                      <a:r>
                        <a:rPr lang="ja-JP" altLang="en-US" sz="950" kern="100" baseline="0" smtClean="0">
                          <a:effectLst/>
                          <a:latin typeface="Meiryo UI" panose="020B0604030504040204" pitchFamily="50" charset="-128"/>
                          <a:ea typeface="Meiryo UI" panose="020B0604030504040204" pitchFamily="50" charset="-128"/>
                          <a:cs typeface="Meiryo UI" panose="020B0604030504040204" pitchFamily="50" charset="-128"/>
                        </a:rPr>
                        <a:t>所長 吉良大嗣氏</a:t>
                      </a:r>
                      <a:endParaRPr lang="ja-JP" sz="95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0916" marR="609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35993">
                <a:tc>
                  <a:txBody>
                    <a:bodyPr/>
                    <a:lstStyle/>
                    <a:p>
                      <a:pPr algn="l">
                        <a:spcAft>
                          <a:spcPts val="0"/>
                        </a:spcAft>
                      </a:pPr>
                      <a:r>
                        <a:rPr lang="en-US" altLang="ja-JP" sz="950" kern="100" dirty="0" smtClean="0">
                          <a:effectLst/>
                          <a:latin typeface="Meiryo UI" panose="020B0604030504040204" pitchFamily="50" charset="-128"/>
                          <a:ea typeface="Meiryo UI" panose="020B0604030504040204" pitchFamily="50" charset="-128"/>
                          <a:cs typeface="Meiryo UI" panose="020B0604030504040204" pitchFamily="50" charset="-128"/>
                        </a:rPr>
                        <a:t>16:15</a:t>
                      </a:r>
                      <a:endParaRPr lang="ja-JP" sz="95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0916" marR="609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ja-JP" sz="950" kern="100" dirty="0">
                          <a:effectLst/>
                          <a:latin typeface="Meiryo UI" panose="020B0604030504040204" pitchFamily="50" charset="-128"/>
                          <a:ea typeface="Meiryo UI" panose="020B0604030504040204" pitchFamily="50" charset="-128"/>
                          <a:cs typeface="Meiryo UI" panose="020B0604030504040204" pitchFamily="50" charset="-128"/>
                        </a:rPr>
                        <a:t>閉会</a:t>
                      </a:r>
                    </a:p>
                  </a:txBody>
                  <a:tcPr marL="60916" marR="609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spcAft>
                          <a:spcPts val="0"/>
                        </a:spcAft>
                      </a:pPr>
                      <a:r>
                        <a:rPr lang="en-US" sz="950" kern="1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95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0916" marR="6091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pSp>
        <p:nvGrpSpPr>
          <p:cNvPr id="9" name="グループ化 8"/>
          <p:cNvGrpSpPr/>
          <p:nvPr/>
        </p:nvGrpSpPr>
        <p:grpSpPr>
          <a:xfrm>
            <a:off x="0" y="1"/>
            <a:ext cx="6858000" cy="6148472"/>
            <a:chOff x="0" y="1"/>
            <a:chExt cx="6858000" cy="6148472"/>
          </a:xfrm>
        </p:grpSpPr>
        <p:sp>
          <p:nvSpPr>
            <p:cNvPr id="2" name="正方形/長方形 1"/>
            <p:cNvSpPr/>
            <p:nvPr/>
          </p:nvSpPr>
          <p:spPr>
            <a:xfrm>
              <a:off x="0" y="1"/>
              <a:ext cx="6858000" cy="6985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accent5">
                      <a:lumMod val="50000"/>
                    </a:schemeClr>
                  </a:solidFill>
                  <a:latin typeface="Meiryo UI" panose="020B0604030504040204" pitchFamily="50" charset="-128"/>
                  <a:ea typeface="Meiryo UI" panose="020B0604030504040204" pitchFamily="50" charset="-128"/>
                  <a:cs typeface="Meiryo UI" panose="020B0604030504040204" pitchFamily="50" charset="-128"/>
                </a:rPr>
                <a:t>インドネシア環境ビジネスセミナー</a:t>
              </a:r>
              <a:endParaRPr kumimoji="1" lang="en-US" altLang="ja-JP" sz="2400" b="1" dirty="0" smtClean="0">
                <a:solidFill>
                  <a:schemeClr val="accent5">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2400" b="1" dirty="0">
                  <a:solidFill>
                    <a:schemeClr val="accent5">
                      <a:lumMod val="50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400" b="1" dirty="0" smtClean="0">
                  <a:solidFill>
                    <a:schemeClr val="accent5">
                      <a:lumMod val="50000"/>
                    </a:schemeClr>
                  </a:solidFill>
                  <a:latin typeface="Meiryo UI" panose="020B0604030504040204" pitchFamily="50" charset="-128"/>
                  <a:ea typeface="Meiryo UI" panose="020B0604030504040204" pitchFamily="50" charset="-128"/>
                  <a:cs typeface="Meiryo UI" panose="020B0604030504040204" pitchFamily="50" charset="-128"/>
                </a:rPr>
                <a:t>インドネシアにおける環境技術ニーズ」</a:t>
              </a:r>
              <a:endParaRPr kumimoji="1" lang="ja-JP" altLang="en-US" sz="2400" b="1" dirty="0">
                <a:solidFill>
                  <a:schemeClr val="accent5">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p:cNvSpPr txBox="1"/>
            <p:nvPr/>
          </p:nvSpPr>
          <p:spPr>
            <a:xfrm>
              <a:off x="0" y="715260"/>
              <a:ext cx="6858000" cy="1862048"/>
            </a:xfrm>
            <a:prstGeom prst="rect">
              <a:avLst/>
            </a:prstGeom>
            <a:noFill/>
          </p:spPr>
          <p:txBody>
            <a:bodyPr wrap="square" rtlCol="0">
              <a:spAutoFit/>
            </a:bodyPr>
            <a:lstStyle/>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インドネシアは、</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2009</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年以降、</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6</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前後</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の経済成長が継続しており、多くの日本企業がビジネス展開先として注目しています。また、急速な経済成長の背景で環境問題への対応が急務となっています。これに対し、行政機関、民間企業が様々な取り組みを行う一方、インドネシアに適した環境技術が求められてます。</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本セミナーでは、インドネシアの政府機関並びに経済団体の有識者、並びに、日本の環境技術に関心を有するインドネシア企業をお招きし、以下のようにセミナーを開催することになりました。</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インドネシアの環境保全、環境ビジネスに直接携わる方々と、中部地域でお会いできるチャンスです。皆様のご参加をお待ちしております。</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en-US" altLang="ja-JP" sz="105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本セミナーは、中部経済産業局と公益財団法人国際環境技術移転センターが平成</a:t>
              </a:r>
              <a:r>
                <a:rPr lang="en-US" altLang="ja-JP" sz="1050" b="1" dirty="0" smtClean="0">
                  <a:latin typeface="Meiryo UI" panose="020B0604030504040204" pitchFamily="50" charset="-128"/>
                  <a:ea typeface="Meiryo UI" panose="020B0604030504040204" pitchFamily="50" charset="-128"/>
                  <a:cs typeface="Meiryo UI" panose="020B0604030504040204" pitchFamily="50" charset="-128"/>
                </a:rPr>
                <a:t>28</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050" b="1" dirty="0" smtClean="0">
                  <a:latin typeface="Meiryo UI" panose="020B0604030504040204" pitchFamily="50" charset="-128"/>
                  <a:ea typeface="Meiryo UI" panose="020B0604030504040204" pitchFamily="50" charset="-128"/>
                  <a:cs typeface="Meiryo UI" panose="020B0604030504040204" pitchFamily="50" charset="-128"/>
                </a:rPr>
                <a:t>10</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月</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にインドネシアにて開催する「インドネシア</a:t>
              </a:r>
              <a:r>
                <a:rPr lang="en-US" altLang="ja-JP" sz="105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日本 </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環境</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ビジネスマッチングセミナー」関連イベントとして実施いたします。 </a:t>
              </a:r>
              <a:endParaRPr lang="en-US" altLang="ja-JP" sz="105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角丸四角形 3"/>
            <p:cNvSpPr/>
            <p:nvPr/>
          </p:nvSpPr>
          <p:spPr>
            <a:xfrm>
              <a:off x="43700" y="2566196"/>
              <a:ext cx="6770596" cy="1130835"/>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u"/>
              </a:pP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日時：　 平成</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火</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13</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15</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受付　</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13</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00</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より</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285750" indent="-285750">
                <a:buFont typeface="Wingdings" panose="05000000000000000000" pitchFamily="2" charset="2"/>
                <a:buChar char="u"/>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場所：　 四日市商工会議所　</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階　ホール</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u"/>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主催：　 経済産業省 中部経済産業局</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u"/>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事務局：公益財団法人国際環境技術移転センター</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略称 </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ICETT)</a:t>
              </a:r>
            </a:p>
            <a:p>
              <a:pPr marL="285750" indent="-285750">
                <a:buFont typeface="Wingdings" panose="05000000000000000000" pitchFamily="2" charset="2"/>
                <a:buChar char="u"/>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定員：　 </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70</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 </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参加費：無料</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285750" indent="-285750">
                <a:buFont typeface="Wingdings" panose="05000000000000000000" pitchFamily="2" charset="2"/>
                <a:buChar char="u"/>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言語：　 日本語　</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インドネシア語でのプレゼンテーション時には、日本語の逐次通訳がつきます。</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p:cNvSpPr/>
            <p:nvPr/>
          </p:nvSpPr>
          <p:spPr>
            <a:xfrm>
              <a:off x="0" y="5888173"/>
              <a:ext cx="6858000" cy="2603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セミナープログラム（案）</a:t>
              </a:r>
              <a:endParaRPr kumimoji="1" lang="ja-JP" altLang="en-US" sz="160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0" y="3739880"/>
              <a:ext cx="6858000" cy="291963"/>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ご</a:t>
              </a:r>
              <a:r>
                <a:rPr lang="ja-JP" altLang="en-US" sz="160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参加</a:t>
              </a:r>
              <a:r>
                <a:rPr lang="ja-JP" altLang="en-US" sz="1600" b="1"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のインドネシア機関</a:t>
              </a:r>
              <a:endParaRPr kumimoji="1" lang="ja-JP" altLang="en-US" sz="160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4"/>
            <p:cNvSpPr txBox="1"/>
            <p:nvPr/>
          </p:nvSpPr>
          <p:spPr>
            <a:xfrm>
              <a:off x="174808" y="4026125"/>
              <a:ext cx="6508377" cy="1862048"/>
            </a:xfrm>
            <a:prstGeom prst="rect">
              <a:avLst/>
            </a:prstGeom>
            <a:noFill/>
          </p:spPr>
          <p:txBody>
            <a:bodyPr wrap="square" rtlCol="0">
              <a:spAutoFit/>
            </a:bodyPr>
            <a:lstStyle/>
            <a:p>
              <a:pPr marL="285750" indent="-285750">
                <a:buFont typeface="Wingdings" panose="05000000000000000000" pitchFamily="2" charset="2"/>
                <a:buChar char="l"/>
              </a:pPr>
              <a:r>
                <a:rPr kumimoji="1" lang="ja-JP" altLang="en-US" sz="1050" b="1" dirty="0" smtClean="0">
                  <a:solidFill>
                    <a:schemeClr val="accent5">
                      <a:lumMod val="50000"/>
                    </a:schemeClr>
                  </a:solidFill>
                  <a:latin typeface="Meiryo UI" panose="020B0604030504040204" pitchFamily="50" charset="-128"/>
                  <a:ea typeface="Meiryo UI" panose="020B0604030504040204" pitchFamily="50" charset="-128"/>
                  <a:cs typeface="Meiryo UI" panose="020B0604030504040204" pitchFamily="50" charset="-128"/>
                </a:rPr>
                <a:t>インドネシア環境林業省</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rPr>
                <a:t>2015</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月に環境省と林業省が統合されて設立された新しい組織。公共・民間両事業の環境法規制、基準、技術評価等を担う行政部門。</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spcBef>
                  <a:spcPts val="300"/>
                </a:spcBef>
                <a:buFont typeface="Wingdings" panose="05000000000000000000" pitchFamily="2" charset="2"/>
                <a:buChar char="l"/>
              </a:pPr>
              <a:r>
                <a:rPr lang="ja-JP" altLang="en-US" sz="1050" b="1" dirty="0" smtClean="0">
                  <a:solidFill>
                    <a:schemeClr val="accent5">
                      <a:lumMod val="50000"/>
                    </a:schemeClr>
                  </a:solidFill>
                  <a:latin typeface="Meiryo UI" panose="020B0604030504040204" pitchFamily="50" charset="-128"/>
                  <a:ea typeface="Meiryo UI" panose="020B0604030504040204" pitchFamily="50" charset="-128"/>
                  <a:cs typeface="Meiryo UI" panose="020B0604030504040204" pitchFamily="50" charset="-128"/>
                </a:rPr>
                <a:t>インドネシア経営者協会</a:t>
              </a:r>
              <a:r>
                <a:rPr lang="en-US" altLang="ja-JP" sz="1050" b="1" dirty="0" smtClean="0">
                  <a:solidFill>
                    <a:schemeClr val="accent5">
                      <a:lumMod val="50000"/>
                    </a:schemeClr>
                  </a:solidFill>
                  <a:latin typeface="Meiryo UI" panose="020B0604030504040204" pitchFamily="50" charset="-128"/>
                  <a:ea typeface="Meiryo UI" panose="020B0604030504040204" pitchFamily="50" charset="-128"/>
                  <a:cs typeface="Meiryo UI" panose="020B0604030504040204" pitchFamily="50" charset="-128"/>
                </a:rPr>
                <a:t>(APINDO)</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インドネシア全土に</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14,000</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社の会員企業を有する同国最大規模の会員</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組織。近年は、会員企業の環境行動の向上に高い関心を</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持</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っている。</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spcBef>
                  <a:spcPts val="300"/>
                </a:spcBef>
                <a:buFont typeface="Wingdings" panose="05000000000000000000" pitchFamily="2" charset="2"/>
                <a:buChar char="l"/>
              </a:pPr>
              <a:r>
                <a:rPr lang="ja-JP" altLang="en-US" sz="1050" b="1" dirty="0" smtClean="0">
                  <a:solidFill>
                    <a:schemeClr val="accent5">
                      <a:lumMod val="50000"/>
                    </a:schemeClr>
                  </a:solidFill>
                  <a:latin typeface="Meiryo UI" panose="020B0604030504040204" pitchFamily="50" charset="-128"/>
                  <a:ea typeface="Meiryo UI" panose="020B0604030504040204" pitchFamily="50" charset="-128"/>
                  <a:cs typeface="Meiryo UI" panose="020B0604030504040204" pitchFamily="50" charset="-128"/>
                </a:rPr>
                <a:t>西ジャワ州環境管理局</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インドネシア環境林業省の地方局。西ジャワ州は、インドネシア版「公害防止管理者制度」を最も積極的に導入しており環境意識が高く、また、同州内にはインドネシアの学術最高峰である「バンドン工科大学」もあり、技術への関心も高い。</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spcBef>
                  <a:spcPts val="300"/>
                </a:spcBef>
                <a:buFont typeface="Wingdings" panose="05000000000000000000" pitchFamily="2" charset="2"/>
                <a:buChar char="l"/>
              </a:pPr>
              <a:r>
                <a:rPr lang="ja-JP" altLang="en-US" sz="1050" b="1" dirty="0" smtClean="0">
                  <a:solidFill>
                    <a:schemeClr val="accent5">
                      <a:lumMod val="50000"/>
                    </a:schemeClr>
                  </a:solidFill>
                  <a:latin typeface="Meiryo UI" panose="020B0604030504040204" pitchFamily="50" charset="-128"/>
                  <a:ea typeface="Meiryo UI" panose="020B0604030504040204" pitchFamily="50" charset="-128"/>
                  <a:cs typeface="Meiryo UI" panose="020B0604030504040204" pitchFamily="50" charset="-128"/>
                </a:rPr>
                <a:t>在大阪インドネシア共和国総領事館</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：インドネシアでのマッチングセミナーの支援機関。日本とインドネシアの環境協力・環境ビジネスへの関心が高い。</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その他、日本の環境技術に関心を有するインドネシア企業数社も参加予定です。</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p:txBody>
        </p:sp>
        <p:pic>
          <p:nvPicPr>
            <p:cNvPr id="6" name="図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700" y="58457"/>
              <a:ext cx="806824" cy="537882"/>
            </a:xfrm>
            <a:prstGeom prst="rect">
              <a:avLst/>
            </a:prstGeom>
          </p:spPr>
        </p:pic>
        <p:pic>
          <p:nvPicPr>
            <p:cNvPr id="8" name="図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06159" y="84122"/>
              <a:ext cx="729827" cy="486551"/>
            </a:xfrm>
            <a:prstGeom prst="rect">
              <a:avLst/>
            </a:prstGeom>
          </p:spPr>
        </p:pic>
      </p:grpSp>
    </p:spTree>
    <p:extLst>
      <p:ext uri="{BB962C8B-B14F-4D97-AF65-F5344CB8AC3E}">
        <p14:creationId xmlns:p14="http://schemas.microsoft.com/office/powerpoint/2010/main" val="4200672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表 12"/>
          <p:cNvGraphicFramePr>
            <a:graphicFrameLocks noGrp="1"/>
          </p:cNvGraphicFramePr>
          <p:nvPr>
            <p:extLst>
              <p:ext uri="{D42A27DB-BD31-4B8C-83A1-F6EECF244321}">
                <p14:modId xmlns:p14="http://schemas.microsoft.com/office/powerpoint/2010/main" val="3929673062"/>
              </p:ext>
            </p:extLst>
          </p:nvPr>
        </p:nvGraphicFramePr>
        <p:xfrm>
          <a:off x="172225" y="6277748"/>
          <a:ext cx="6569231" cy="2643886"/>
        </p:xfrm>
        <a:graphic>
          <a:graphicData uri="http://schemas.openxmlformats.org/drawingml/2006/table">
            <a:tbl>
              <a:tblPr/>
              <a:tblGrid>
                <a:gridCol w="1825291"/>
                <a:gridCol w="4743940"/>
              </a:tblGrid>
              <a:tr h="283035">
                <a:tc>
                  <a:txBody>
                    <a:bodyPr/>
                    <a:lstStyle/>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貴社</a:t>
                      </a: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貴団体名</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a:txBody>
                    <a:bodyPr/>
                    <a:lstStyle/>
                    <a:p>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5866">
                <a:tc>
                  <a:txBody>
                    <a:bodyPr/>
                    <a:lstStyle/>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ご所属</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5064">
                <a:tc>
                  <a:txBody>
                    <a:bodyPr/>
                    <a:lstStyle/>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ご役職</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3035">
                <a:tc>
                  <a:txBody>
                    <a:bodyPr/>
                    <a:lstStyle/>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お名前</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8476">
                <a:tc>
                  <a:txBody>
                    <a:bodyPr/>
                    <a:lstStyle/>
                    <a:p>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お電話番号</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4681">
                <a:tc>
                  <a:txBody>
                    <a:bodyPr/>
                    <a:lstStyle/>
                    <a:p>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E-mail</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アドレス</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234681">
                <a:tc gridSpan="2">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アンケート：インドネシアへのビジネス展開にご関心がありますか。</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（当てはまるものにひとつ○をつけてください。）</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4681">
                <a:tc gridSpan="2">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1. </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展開済み　</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2. </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事業計画を作成中　</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3. </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展開方法を検討中　</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4. </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関心あるが情報収集中</a:t>
                      </a:r>
                      <a:r>
                        <a:rPr kumimoji="1" lang="en-US" altLang="ja-JP" sz="1200" baseline="0" dirty="0" smtClean="0">
                          <a:latin typeface="Meiryo UI" panose="020B0604030504040204" pitchFamily="50" charset="-128"/>
                          <a:ea typeface="Meiryo UI" panose="020B0604030504040204" pitchFamily="50" charset="-128"/>
                          <a:cs typeface="Meiryo UI" panose="020B0604030504040204" pitchFamily="50" charset="-128"/>
                        </a:rPr>
                        <a:t> 5. </a:t>
                      </a:r>
                      <a:r>
                        <a:rPr kumimoji="1" lang="ja-JP" altLang="en-US" sz="1200" baseline="0" dirty="0" smtClean="0">
                          <a:latin typeface="Meiryo UI" panose="020B0604030504040204" pitchFamily="50" charset="-128"/>
                          <a:ea typeface="Meiryo UI" panose="020B0604030504040204" pitchFamily="50" charset="-128"/>
                          <a:cs typeface="Meiryo UI" panose="020B0604030504040204" pitchFamily="50" charset="-128"/>
                        </a:rPr>
                        <a:t>わからない</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6" name="テキスト ボックス 15"/>
          <p:cNvSpPr txBox="1"/>
          <p:nvPr/>
        </p:nvSpPr>
        <p:spPr>
          <a:xfrm>
            <a:off x="0" y="5881103"/>
            <a:ext cx="6858000" cy="338554"/>
          </a:xfrm>
          <a:prstGeom prst="rect">
            <a:avLst/>
          </a:prstGeom>
          <a:noFill/>
        </p:spPr>
        <p:txBody>
          <a:bodyPr wrap="square" rtlCol="0">
            <a:spAutoFit/>
          </a:bodyPr>
          <a:lstStyle/>
          <a:p>
            <a:pPr algn="ct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インドネシア環境ビジネスセミナー「インドネシアにおける環境技術ニーズ</a:t>
            </a:r>
            <a:r>
              <a:rPr kumimoji="1"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申込書</a:t>
            </a:r>
            <a:endParaRPr kumimoji="1" lang="ja-JP" altLang="en-US" sz="1600" b="1"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6" name="グループ化 5"/>
          <p:cNvGrpSpPr/>
          <p:nvPr/>
        </p:nvGrpSpPr>
        <p:grpSpPr>
          <a:xfrm>
            <a:off x="-3" y="1"/>
            <a:ext cx="7073157" cy="5823010"/>
            <a:chOff x="-3" y="1"/>
            <a:chExt cx="7073157" cy="5823010"/>
          </a:xfrm>
        </p:grpSpPr>
        <p:sp>
          <p:nvSpPr>
            <p:cNvPr id="2" name="正方形/長方形 1"/>
            <p:cNvSpPr/>
            <p:nvPr/>
          </p:nvSpPr>
          <p:spPr>
            <a:xfrm>
              <a:off x="0" y="1"/>
              <a:ext cx="6858000" cy="30246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会　場　へ　の　ア　ク　セ　ス</a:t>
              </a:r>
              <a:endParaRPr kumimoji="1" lang="ja-JP" altLang="en-US" sz="160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3" name="図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88943" y="320592"/>
              <a:ext cx="4284211" cy="2693813"/>
            </a:xfrm>
            <a:prstGeom prst="rect">
              <a:avLst/>
            </a:prstGeom>
          </p:spPr>
        </p:pic>
        <p:sp>
          <p:nvSpPr>
            <p:cNvPr id="4" name="テキスト ボックス 3"/>
            <p:cNvSpPr txBox="1"/>
            <p:nvPr/>
          </p:nvSpPr>
          <p:spPr>
            <a:xfrm>
              <a:off x="0" y="457709"/>
              <a:ext cx="3191435" cy="2508379"/>
            </a:xfrm>
            <a:prstGeom prst="rect">
              <a:avLst/>
            </a:prstGeom>
            <a:solidFill>
              <a:schemeClr val="bg1"/>
            </a:solidFill>
          </p:spPr>
          <p:txBody>
            <a:bodyPr wrap="square" rtlCol="0">
              <a:spAutoFit/>
            </a:bodyPr>
            <a:lstStyle/>
            <a:p>
              <a:pPr marL="285750" indent="-285750">
                <a:buFont typeface="Wingdings" panose="05000000000000000000" pitchFamily="2" charset="2"/>
                <a:buChar char="u"/>
              </a:pP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電車で</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のアクセス</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近鉄四日市駅から徒歩</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7</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分</a:t>
              </a:r>
              <a:b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・ＪＲ四日市駅から徒歩</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10</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分</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285750" indent="-285750">
                <a:spcBef>
                  <a:spcPts val="600"/>
                </a:spcBef>
                <a:buFont typeface="Wingdings" panose="05000000000000000000" pitchFamily="2" charset="2"/>
                <a:buChar char="u"/>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お車でのアクセス</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・四日市ＩＣから</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20</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分</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駐車場</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には限りがございますので、周辺有料駐車場をご利用いただきますよう、お願いいたします。なお、駐車料金はご利用者のご負担となりますので、予めご了承ください。</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詳細</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p>
            <a:p>
              <a:pPr>
                <a:spcBef>
                  <a:spcPts val="600"/>
                </a:spcBef>
              </a:pPr>
              <a:r>
                <a:rPr lang="en-US" altLang="ja-JP" sz="1100" dirty="0">
                  <a:latin typeface="Meiryo UI" panose="020B0604030504040204" pitchFamily="50" charset="-128"/>
                  <a:ea typeface="Meiryo UI" panose="020B0604030504040204" pitchFamily="50" charset="-128"/>
                  <a:cs typeface="Meiryo UI" panose="020B0604030504040204" pitchFamily="50" charset="-128"/>
                </a:rPr>
                <a:t>http://www.yokkaichi-cci.or.jp/access/</a:t>
              </a:r>
              <a:endParaRPr kumimoji="1"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0" y="3053990"/>
              <a:ext cx="6858000" cy="296436"/>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お　申　込　み　方　法</a:t>
              </a:r>
              <a:endParaRPr kumimoji="1" lang="ja-JP" altLang="en-US" sz="160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p:cNvSpPr txBox="1"/>
            <p:nvPr/>
          </p:nvSpPr>
          <p:spPr>
            <a:xfrm>
              <a:off x="-1" y="3375562"/>
              <a:ext cx="6858001" cy="1169551"/>
            </a:xfrm>
            <a:prstGeom prst="rect">
              <a:avLst/>
            </a:prstGeom>
            <a:noFill/>
          </p:spPr>
          <p:txBody>
            <a:bodyPr wrap="square" rtlCol="0">
              <a:spAutoFit/>
            </a:bodyPr>
            <a:lstStyle/>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本チラシ</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の点線以下の申し込み欄に必要事項をご記入の上、担当</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：黒田または増田まで</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、下記</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のいずれかのあて先まで方法</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でご提出ください。 </a:t>
              </a:r>
            </a:p>
            <a:p>
              <a:pPr marL="1200150" lvl="2" indent="-285750">
                <a:buFont typeface="Wingdings" panose="05000000000000000000" pitchFamily="2" charset="2"/>
                <a:buChar char="u"/>
              </a:pP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E-mail</a:t>
              </a:r>
              <a:r>
                <a:rPr lang="ja-JP" altLang="en-US" sz="1400" dirty="0" err="1">
                  <a:latin typeface="Meiryo UI" panose="020B0604030504040204" pitchFamily="50" charset="-128"/>
                  <a:ea typeface="Meiryo UI" panose="020B0604030504040204" pitchFamily="50" charset="-128"/>
                  <a:cs typeface="Meiryo UI" panose="020B0604030504040204" pitchFamily="50" charset="-128"/>
                </a:rPr>
                <a:t>での</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お申し込み</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hlinkClick r:id="rId3"/>
                </a:rPr>
                <a:t>yumiba@icett.or.jp</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hlinkClick r:id="rId4"/>
                </a:rPr>
                <a:t>masuda@icett.or.jp</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1200150" lvl="2" indent="-285750">
                <a:buFont typeface="Wingdings" panose="05000000000000000000" pitchFamily="2" charset="2"/>
                <a:buChar char="u"/>
              </a:pP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FAX</a:t>
              </a:r>
              <a:r>
                <a:rPr lang="ja-JP" altLang="en-US" sz="1400" dirty="0" err="1">
                  <a:latin typeface="Meiryo UI" panose="020B0604030504040204" pitchFamily="50" charset="-128"/>
                  <a:ea typeface="Meiryo UI" panose="020B0604030504040204" pitchFamily="50" charset="-128"/>
                  <a:cs typeface="Meiryo UI" panose="020B0604030504040204" pitchFamily="50" charset="-128"/>
                </a:rPr>
                <a:t>での</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お申し込み：０５９－３２９－８１１５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4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締切り：平成</a:t>
              </a:r>
              <a:r>
                <a:rPr lang="en-US" altLang="ja-JP" sz="14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4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4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8</a:t>
              </a:r>
              <a:r>
                <a:rPr lang="ja-JP" altLang="en-US" sz="14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4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26</a:t>
              </a:r>
              <a:r>
                <a:rPr lang="ja-JP" altLang="en-US" sz="14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日（金）</a:t>
              </a:r>
              <a:endParaRPr kumimoji="1" lang="ja-JP" altLang="en-US" sz="1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0" y="4572127"/>
              <a:ext cx="6858000" cy="269763"/>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お　問　合　せ　先</a:t>
              </a:r>
              <a:endParaRPr kumimoji="1" lang="ja-JP" altLang="en-US" sz="1600" b="1"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p:cNvSpPr txBox="1"/>
            <p:nvPr/>
          </p:nvSpPr>
          <p:spPr>
            <a:xfrm>
              <a:off x="116538" y="4868904"/>
              <a:ext cx="6624918" cy="954107"/>
            </a:xfrm>
            <a:prstGeom prst="rect">
              <a:avLst/>
            </a:prstGeom>
            <a:noFill/>
          </p:spPr>
          <p:txBody>
            <a:bodyPr wrap="square" rtlCol="0">
              <a:spAutoFit/>
            </a:bodyPr>
            <a:lstStyle/>
            <a:p>
              <a:r>
                <a:rPr lang="ja-JP" altLang="en-US" sz="1400" dirty="0">
                  <a:latin typeface="Meiryo UI" panose="020B0604030504040204" pitchFamily="50" charset="-128"/>
                  <a:ea typeface="Meiryo UI" panose="020B0604030504040204" pitchFamily="50" charset="-128"/>
                  <a:cs typeface="Meiryo UI" panose="020B0604030504040204" pitchFamily="50" charset="-128"/>
                </a:rPr>
                <a:t>公益財団法人国際環境技術移転センター（</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ICETT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zh-TW" altLang="en-US" sz="1400" dirty="0" smtClean="0">
                  <a:latin typeface="Meiryo UI" panose="020B0604030504040204" pitchFamily="50" charset="-128"/>
                  <a:ea typeface="Meiryo UI" panose="020B0604030504040204" pitchFamily="50" charset="-128"/>
                  <a:cs typeface="Meiryo UI" panose="020B0604030504040204" pitchFamily="50" charset="-128"/>
                </a:rPr>
                <a:t>地球</a:t>
              </a:r>
              <a:r>
                <a:rPr lang="zh-TW" altLang="en-US" sz="1400" dirty="0">
                  <a:latin typeface="Meiryo UI" panose="020B0604030504040204" pitchFamily="50" charset="-128"/>
                  <a:ea typeface="Meiryo UI" panose="020B0604030504040204" pitchFamily="50" charset="-128"/>
                  <a:cs typeface="Meiryo UI" panose="020B0604030504040204" pitchFamily="50" charset="-128"/>
                </a:rPr>
                <a:t>環境部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事業企画課　黒田直子</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hlinkClick r:id="rId3"/>
                </a:rPr>
                <a:t>yumiba@icett.or.jp</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増田英一</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hlinkClick r:id="rId4"/>
                </a:rPr>
                <a:t>masuda@icett.or.jp</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zh-TW" altLang="en-US" sz="1400"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zh-TW" sz="14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TEL</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059-329-3500, FAX</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059-329-8115,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ホームページ：</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hlinkClick r:id="rId5"/>
                </a:rPr>
                <a:t>www.icett.or.jp</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2" name="直線コネクタ 11"/>
            <p:cNvCxnSpPr/>
            <p:nvPr/>
          </p:nvCxnSpPr>
          <p:spPr>
            <a:xfrm>
              <a:off x="-3" y="5823011"/>
              <a:ext cx="6858000" cy="0"/>
            </a:xfrm>
            <a:prstGeom prst="line">
              <a:avLst/>
            </a:prstGeom>
            <a:ln>
              <a:prstDash val="dash"/>
            </a:ln>
          </p:spPr>
          <p:style>
            <a:lnRef idx="1">
              <a:schemeClr val="dk1"/>
            </a:lnRef>
            <a:fillRef idx="0">
              <a:schemeClr val="dk1"/>
            </a:fillRef>
            <a:effectRef idx="0">
              <a:schemeClr val="dk1"/>
            </a:effectRef>
            <a:fontRef idx="minor">
              <a:schemeClr val="tx1"/>
            </a:fontRef>
          </p:style>
        </p:cxnSp>
        <p:pic>
          <p:nvPicPr>
            <p:cNvPr id="14"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37660" y="4954587"/>
              <a:ext cx="882745" cy="323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264955389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1119</TotalTime>
  <Words>376</Words>
  <Application>Microsoft Office PowerPoint</Application>
  <PresentationFormat>画面に合わせる (4:3)</PresentationFormat>
  <Paragraphs>83</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Meiryo UI</vt:lpstr>
      <vt:lpstr>ＭＳ Ｐゴシック</vt:lpstr>
      <vt:lpstr>Arial</vt:lpstr>
      <vt:lpstr>Calibri</vt:lpstr>
      <vt:lpstr>Calibri Light</vt:lpstr>
      <vt:lpstr>Wingdings</vt:lpstr>
      <vt:lpstr>Office テーマ</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黒田 直子</dc:creator>
  <cp:lastModifiedBy>黒田 直子</cp:lastModifiedBy>
  <cp:revision>41</cp:revision>
  <cp:lastPrinted>2016-07-25T06:43:18Z</cp:lastPrinted>
  <dcterms:created xsi:type="dcterms:W3CDTF">2016-07-25T01:56:07Z</dcterms:created>
  <dcterms:modified xsi:type="dcterms:W3CDTF">2016-08-22T13:12:45Z</dcterms:modified>
</cp:coreProperties>
</file>